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Lst>
  <p:sldSz cy="5143500" cx="9144000"/>
  <p:notesSz cx="6858000" cy="9144000"/>
  <p:embeddedFontLst>
    <p:embeddedFont>
      <p:font typeface="Roboto"/>
      <p:regular r:id="rId99"/>
      <p:bold r:id="rId100"/>
      <p:italic r:id="rId101"/>
      <p:boldItalic r:id="rId102"/>
    </p:embeddedFont>
    <p:embeddedFont>
      <p:font typeface="Tahoma"/>
      <p:regular r:id="rId103"/>
      <p:bold r:id="rId104"/>
    </p:embeddedFont>
    <p:embeddedFont>
      <p:font typeface="Permanent Marker"/>
      <p:regular r:id="rId105"/>
    </p:embeddedFont>
    <p:embeddedFont>
      <p:font typeface="Pathway Gothic One"/>
      <p:regular r:id="rId106"/>
    </p:embeddedFont>
    <p:embeddedFont>
      <p:font typeface="Luckiest Guy"/>
      <p:regular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56D8C6A-5EA9-4CEB-AA76-2C0FD07E6298}">
  <a:tblStyle styleId="{456D8C6A-5EA9-4CEB-AA76-2C0FD07E629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LuckiestGuy-regular.fntdata"/><Relationship Id="rId106" Type="http://schemas.openxmlformats.org/officeDocument/2006/relationships/font" Target="fonts/PathwayGothicOne-regular.fntdata"/><Relationship Id="rId105" Type="http://schemas.openxmlformats.org/officeDocument/2006/relationships/font" Target="fonts/PermanentMarker-regular.fntdata"/><Relationship Id="rId104" Type="http://schemas.openxmlformats.org/officeDocument/2006/relationships/font" Target="fonts/Tahoma-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Tahoma-regular.fntdata"/><Relationship Id="rId102" Type="http://schemas.openxmlformats.org/officeDocument/2006/relationships/font" Target="fonts/Roboto-boldItalic.fntdata"/><Relationship Id="rId101" Type="http://schemas.openxmlformats.org/officeDocument/2006/relationships/font" Target="fonts/Roboto-italic.fntdata"/><Relationship Id="rId100" Type="http://schemas.openxmlformats.org/officeDocument/2006/relationships/font" Target="fonts/Roboto-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font" Target="fonts/Roboto-regular.fntdata"/><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orbes.com/sites/stevedenning/2018/01/02/why-agile-is-eating-the-world%E2%80%8B%E2%80%8B/#6c9732a24a5b" TargetMode="External"/><Relationship Id="rId3" Type="http://schemas.openxmlformats.org/officeDocument/2006/relationships/hyperlink" Target="https://en.m.wikipedia.org/wiki/List_of_public_corporations_by_market_capitalizatio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u="sng">
                <a:solidFill>
                  <a:schemeClr val="hlink"/>
                </a:solidFill>
                <a:hlinkClick r:id="rId2"/>
              </a:rPr>
              <a:t>https://www.forbes.com/sites/stevedenning/2018/01/02/why-agile-is-eating-the-world%E2%80%8B%E2%80%8B/#6c9732a24a5b</a:t>
            </a:r>
            <a:endParaRPr/>
          </a:p>
          <a:p>
            <a:pPr indent="0" lvl="0" marL="0">
              <a:spcBef>
                <a:spcPts val="0"/>
              </a:spcBef>
              <a:spcAft>
                <a:spcPts val="0"/>
              </a:spcAft>
              <a:buNone/>
            </a:pPr>
            <a:r>
              <a:t/>
            </a:r>
            <a:endParaRPr/>
          </a:p>
          <a:p>
            <a:pPr indent="0" lvl="0" marL="0">
              <a:spcBef>
                <a:spcPts val="0"/>
              </a:spcBef>
              <a:spcAft>
                <a:spcPts val="0"/>
              </a:spcAft>
              <a:buNone/>
            </a:pPr>
            <a:r>
              <a:rPr lang="en-GB" u="sng">
                <a:solidFill>
                  <a:schemeClr val="hlink"/>
                </a:solidFill>
                <a:hlinkClick r:id="rId3"/>
              </a:rPr>
              <a:t>https://en.m.wikipedia.org/wiki/List_of_public_corporations_by_market_capitalization</a:t>
            </a:r>
            <a:endParaRPr/>
          </a:p>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t>I saw this tweet the other week and it made me laugh. I can definitely relate, so you have been warned.</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Clr>
                <a:schemeClr val="dk1"/>
              </a:buClr>
              <a:buSzPts val="1100"/>
              <a:buFont typeface="Arial"/>
              <a:buNone/>
            </a:pPr>
            <a:r>
              <a:rPr lang="en-GB"/>
              <a:t>https://twitter.com/Ch33r10/status/917061385279856640</a:t>
            </a:r>
            <a:endParaRPr/>
          </a:p>
        </p:txBody>
      </p:sp>
      <p:sp>
        <p:nvSpPr>
          <p:cNvPr id="153" name="Shape 153"/>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Detectors generate about 300gbps of raw data, 300 mbps after filtering, 27 GB of raw data per day, 25 petabytes per year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1" name="Shape 3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Example: automation, blameless culture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8" name="Shape 3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6" name="Shape 4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Linkedin Post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0" name="Shape 4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7" name="Shape 4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4" name="Shape 4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5" name="Shape 4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2" name="Shape 4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Shape 4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7" name="Shape 4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Hardest, good practice eg. automation or testing</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Shape 4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6" name="Shape 4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Shape 5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1" name="Shape 5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5" name="Shape 5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Shape 5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0" name="Shape 5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Shape 5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6" name="Shape 5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Shape 5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4" name="Shape 5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Shape 5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3" name="Shape 5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Shape 5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0" name="Shape 5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9" name="Shape 5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Shape 5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7" name="Shape 5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Shape 5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6" name="Shape 5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2" name="Shape 5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Shape 5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9" name="Shape 5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5" name="Shape 5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Shape 6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2" name="Shape 6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Shape 6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2" name="Shape 6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sz="900">
                <a:solidFill>
                  <a:srgbClr val="6A737D"/>
                </a:solidFill>
                <a:highlight>
                  <a:schemeClr val="lt1"/>
                </a:highlight>
                <a:latin typeface="Consolas"/>
                <a:ea typeface="Consolas"/>
                <a:cs typeface="Consolas"/>
                <a:sym typeface="Consolas"/>
              </a:rPr>
              <a:t>OCST-1.1.1 - sensitive data in user data (build)</a:t>
            </a:r>
            <a:endParaRPr sz="900">
              <a:solidFill>
                <a:srgbClr val="6A737D"/>
              </a:solidFill>
              <a:highlight>
                <a:schemeClr val="lt1"/>
              </a:highlight>
              <a:latin typeface="Consolas"/>
              <a:ea typeface="Consolas"/>
              <a:cs typeface="Consolas"/>
              <a:sym typeface="Consolas"/>
            </a:endParaRPr>
          </a:p>
          <a:p>
            <a:pPr indent="0" lvl="0" marL="0">
              <a:spcBef>
                <a:spcPts val="0"/>
              </a:spcBef>
              <a:spcAft>
                <a:spcPts val="0"/>
              </a:spcAft>
              <a:buClr>
                <a:schemeClr val="dk1"/>
              </a:buClr>
              <a:buSzPts val="1100"/>
              <a:buFont typeface="Arial"/>
              <a:buNone/>
            </a:pPr>
            <a:r>
              <a:rPr lang="en-GB" sz="900">
                <a:solidFill>
                  <a:srgbClr val="6A737D"/>
                </a:solidFill>
                <a:highlight>
                  <a:schemeClr val="lt1"/>
                </a:highlight>
                <a:latin typeface="Consolas"/>
                <a:ea typeface="Consolas"/>
                <a:cs typeface="Consolas"/>
                <a:sym typeface="Consolas"/>
              </a:rPr>
              <a:t>OCST-1.1.8 - recovering stored snapshot (backups)</a:t>
            </a:r>
            <a:endParaRPr sz="900">
              <a:solidFill>
                <a:srgbClr val="6A737D"/>
              </a:solidFill>
              <a:highlight>
                <a:schemeClr val="lt1"/>
              </a:highlight>
              <a:latin typeface="Consolas"/>
              <a:ea typeface="Consolas"/>
              <a:cs typeface="Consolas"/>
              <a:sym typeface="Consolas"/>
            </a:endParaRPr>
          </a:p>
          <a:p>
            <a:pPr indent="0" lvl="0" marL="0">
              <a:spcBef>
                <a:spcPts val="0"/>
              </a:spcBef>
              <a:spcAft>
                <a:spcPts val="0"/>
              </a:spcAft>
              <a:buClr>
                <a:schemeClr val="dk1"/>
              </a:buClr>
              <a:buSzPts val="1100"/>
              <a:buFont typeface="Arial"/>
              <a:buNone/>
            </a:pPr>
            <a:r>
              <a:rPr lang="en-GB" sz="900">
                <a:solidFill>
                  <a:srgbClr val="6A737D"/>
                </a:solidFill>
                <a:highlight>
                  <a:schemeClr val="lt1"/>
                </a:highlight>
                <a:latin typeface="Consolas"/>
                <a:ea typeface="Consolas"/>
                <a:cs typeface="Consolas"/>
                <a:sym typeface="Consolas"/>
              </a:rPr>
              <a:t>OCST-1.3.1 - unprotected IAM access keys (git)</a:t>
            </a:r>
            <a:endParaRPr sz="900">
              <a:solidFill>
                <a:srgbClr val="6A737D"/>
              </a:solidFill>
              <a:highlight>
                <a:schemeClr val="lt1"/>
              </a:highlight>
              <a:latin typeface="Consolas"/>
              <a:ea typeface="Consolas"/>
              <a:cs typeface="Consolas"/>
              <a:sym typeface="Consolas"/>
            </a:endParaRPr>
          </a:p>
          <a:p>
            <a:pPr indent="0" lvl="0" marL="0">
              <a:spcBef>
                <a:spcPts val="0"/>
              </a:spcBef>
              <a:spcAft>
                <a:spcPts val="0"/>
              </a:spcAft>
              <a:buClr>
                <a:schemeClr val="dk1"/>
              </a:buClr>
              <a:buSzPts val="1100"/>
              <a:buFont typeface="Arial"/>
              <a:buNone/>
            </a:pPr>
            <a:r>
              <a:rPr lang="en-GB" sz="900">
                <a:solidFill>
                  <a:srgbClr val="6A737D"/>
                </a:solidFill>
                <a:highlight>
                  <a:schemeClr val="lt1"/>
                </a:highlight>
                <a:latin typeface="Consolas"/>
                <a:ea typeface="Consolas"/>
                <a:cs typeface="Consolas"/>
                <a:sym typeface="Consolas"/>
              </a:rPr>
              <a:t>OCST-1.2.2 - private buckets are public (customer data)</a:t>
            </a:r>
            <a:endParaRPr sz="900">
              <a:solidFill>
                <a:srgbClr val="6A737D"/>
              </a:solidFill>
              <a:highlight>
                <a:schemeClr val="lt1"/>
              </a:highlight>
              <a:latin typeface="Consolas"/>
              <a:ea typeface="Consolas"/>
              <a:cs typeface="Consolas"/>
              <a:sym typeface="Consolas"/>
            </a:endParaRPr>
          </a:p>
          <a:p>
            <a:pPr indent="0" lvl="0" mar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Shape 6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8" name="Shape 6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Shape 6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3" name="Shape 6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Shape 6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8" name="Shape 6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Shape 6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3" name="Shape 6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Shape 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 name="Shape 6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Shape 6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3" name="Shape 6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Shape 6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8" name="Shape 6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Shape 6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3" name="Shape 6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Shape 6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8" name="Shape 6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Shape 6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3" name="Shape 6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Shape 6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8" name="Shape 6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Shape 6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3" name="Shape 6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Shape 6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8" name="Shape 6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3" name="Shape 6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Shape 6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1" name="Shape 6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Shape 6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9" name="Shape 6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Shape 7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8" name="Shape 7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Shape 7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4" name="Shape 7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Shape 7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0" name="Shape 7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1"/>
        </a:solidFill>
      </p:bgPr>
    </p:bg>
    <p:spTree>
      <p:nvGrpSpPr>
        <p:cNvPr id="53" name="Shape 53"/>
        <p:cNvGrpSpPr/>
        <p:nvPr/>
      </p:nvGrpSpPr>
      <p:grpSpPr>
        <a:xfrm>
          <a:off x="0" y="0"/>
          <a:ext cx="0" cy="0"/>
          <a:chOff x="0" y="0"/>
          <a:chExt cx="0" cy="0"/>
        </a:xfrm>
      </p:grpSpPr>
      <p:pic>
        <p:nvPicPr>
          <p:cNvPr id="54" name="Shape 54"/>
          <p:cNvPicPr preferRelativeResize="0"/>
          <p:nvPr/>
        </p:nvPicPr>
        <p:blipFill rotWithShape="1">
          <a:blip r:embed="rId2">
            <a:alphaModFix/>
          </a:blip>
          <a:srcRect b="0" l="0" r="0" t="0"/>
          <a:stretch/>
        </p:blipFill>
        <p:spPr>
          <a:xfrm>
            <a:off x="0" y="7975"/>
            <a:ext cx="9135880" cy="5115897"/>
          </a:xfrm>
          <a:prstGeom prst="rect">
            <a:avLst/>
          </a:prstGeom>
          <a:noFill/>
          <a:ln>
            <a:noFill/>
          </a:ln>
        </p:spPr>
      </p:pic>
      <p:grpSp>
        <p:nvGrpSpPr>
          <p:cNvPr id="55" name="Shape 55"/>
          <p:cNvGrpSpPr/>
          <p:nvPr/>
        </p:nvGrpSpPr>
        <p:grpSpPr>
          <a:xfrm>
            <a:off x="5932965" y="4534589"/>
            <a:ext cx="2854800" cy="281925"/>
            <a:chOff x="7995684" y="6046119"/>
            <a:chExt cx="3806400" cy="375900"/>
          </a:xfrm>
        </p:grpSpPr>
        <p:sp>
          <p:nvSpPr>
            <p:cNvPr id="56" name="Shape 56"/>
            <p:cNvSpPr/>
            <p:nvPr/>
          </p:nvSpPr>
          <p:spPr>
            <a:xfrm>
              <a:off x="7995684" y="6046119"/>
              <a:ext cx="3806400" cy="375900"/>
            </a:xfrm>
            <a:prstGeom prst="rect">
              <a:avLst/>
            </a:prstGeom>
            <a:solidFill>
              <a:srgbClr val="47B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grpSp>
          <p:nvGrpSpPr>
            <p:cNvPr id="57" name="Shape 57"/>
            <p:cNvGrpSpPr/>
            <p:nvPr/>
          </p:nvGrpSpPr>
          <p:grpSpPr>
            <a:xfrm>
              <a:off x="8170295" y="6067385"/>
              <a:ext cx="3631647" cy="307800"/>
              <a:chOff x="-103650" y="516818"/>
              <a:chExt cx="3474595" cy="307800"/>
            </a:xfrm>
          </p:grpSpPr>
          <p:sp>
            <p:nvSpPr>
              <p:cNvPr id="58" name="Shape 58"/>
              <p:cNvSpPr txBox="1"/>
              <p:nvPr/>
            </p:nvSpPr>
            <p:spPr>
              <a:xfrm>
                <a:off x="146845" y="516818"/>
                <a:ext cx="3224100" cy="307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n-GB" sz="1100" u="none" cap="none" strike="noStrike">
                    <a:solidFill>
                      <a:schemeClr val="lt1"/>
                    </a:solidFill>
                    <a:latin typeface="Tahoma"/>
                    <a:ea typeface="Tahoma"/>
                    <a:cs typeface="Tahoma"/>
                    <a:sym typeface="Tahoma"/>
                  </a:rPr>
                  <a:t>Join the conversation #DevSecCon</a:t>
                </a:r>
                <a:endParaRPr b="1" i="0" sz="1100" u="none" cap="none" strike="noStrike">
                  <a:solidFill>
                    <a:schemeClr val="lt1"/>
                  </a:solidFill>
                  <a:latin typeface="Tahoma"/>
                  <a:ea typeface="Tahoma"/>
                  <a:cs typeface="Tahoma"/>
                  <a:sym typeface="Tahoma"/>
                </a:endParaRPr>
              </a:p>
            </p:txBody>
          </p:sp>
          <p:pic>
            <p:nvPicPr>
              <p:cNvPr id="59" name="Shape 59"/>
              <p:cNvPicPr preferRelativeResize="0"/>
              <p:nvPr/>
            </p:nvPicPr>
            <p:blipFill rotWithShape="1">
              <a:blip r:embed="rId3">
                <a:alphaModFix/>
              </a:blip>
              <a:srcRect b="0" l="0" r="0" t="0"/>
              <a:stretch/>
            </p:blipFill>
            <p:spPr>
              <a:xfrm>
                <a:off x="-103650" y="558922"/>
                <a:ext cx="252000" cy="252000"/>
              </a:xfrm>
              <a:prstGeom prst="rect">
                <a:avLst/>
              </a:prstGeom>
              <a:noFill/>
              <a:ln>
                <a:noFill/>
              </a:ln>
            </p:spPr>
          </p:pic>
        </p:grpSp>
      </p:grpSp>
      <p:sp>
        <p:nvSpPr>
          <p:cNvPr id="60" name="Shape 60"/>
          <p:cNvSpPr txBox="1"/>
          <p:nvPr>
            <p:ph type="ctrTitle"/>
          </p:nvPr>
        </p:nvSpPr>
        <p:spPr>
          <a:xfrm>
            <a:off x="374069" y="1638396"/>
            <a:ext cx="5567100" cy="1458600"/>
          </a:xfrm>
          <a:prstGeom prst="rect">
            <a:avLst/>
          </a:prstGeom>
          <a:noFill/>
          <a:ln>
            <a:noFill/>
          </a:ln>
        </p:spPr>
        <p:txBody>
          <a:bodyPr anchorCtr="0" anchor="ctr" bIns="68575" lIns="68575" spcFirstLastPara="1" rIns="68575" wrap="square" tIns="68575"/>
          <a:lstStyle>
            <a:lvl1pPr indent="0" lvl="0" marL="0" marR="0" rtl="0" algn="l">
              <a:lnSpc>
                <a:spcPct val="120000"/>
              </a:lnSpc>
              <a:spcBef>
                <a:spcPts val="0"/>
              </a:spcBef>
              <a:spcAft>
                <a:spcPts val="0"/>
              </a:spcAft>
              <a:buClr>
                <a:schemeClr val="lt1"/>
              </a:buClr>
              <a:buSzPts val="1100"/>
              <a:buFont typeface="Tahoma"/>
              <a:buNone/>
              <a:defRPr b="1" i="0" sz="2600" u="none" cap="none" strike="noStrike">
                <a:solidFill>
                  <a:schemeClr val="lt1"/>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61" name="Shape 61"/>
          <p:cNvSpPr txBox="1"/>
          <p:nvPr>
            <p:ph idx="1" type="subTitle"/>
          </p:nvPr>
        </p:nvSpPr>
        <p:spPr>
          <a:xfrm>
            <a:off x="374069" y="3209758"/>
            <a:ext cx="5567100" cy="3087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800"/>
              </a:spcBef>
              <a:spcAft>
                <a:spcPts val="0"/>
              </a:spcAft>
              <a:buClr>
                <a:schemeClr val="lt1"/>
              </a:buClr>
              <a:buSzPts val="2100"/>
              <a:buFont typeface="Arial"/>
              <a:buNone/>
              <a:defRPr b="1" i="0" sz="1700" u="none" cap="none" strike="noStrike">
                <a:solidFill>
                  <a:schemeClr val="lt1"/>
                </a:solidFill>
                <a:latin typeface="Tahoma"/>
                <a:ea typeface="Tahoma"/>
                <a:cs typeface="Tahoma"/>
                <a:sym typeface="Tahoma"/>
              </a:defRPr>
            </a:lvl1pPr>
            <a:lvl2pPr indent="0" lvl="1" marL="342900" marR="0" rtl="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Tahoma"/>
                <a:ea typeface="Tahoma"/>
                <a:cs typeface="Tahoma"/>
                <a:sym typeface="Tahoma"/>
              </a:defRPr>
            </a:lvl2pPr>
            <a:lvl3pPr indent="0" lvl="2" marL="685800" marR="0" rtl="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Tahoma"/>
                <a:ea typeface="Tahoma"/>
                <a:cs typeface="Tahoma"/>
                <a:sym typeface="Tahoma"/>
              </a:defRPr>
            </a:lvl3pPr>
            <a:lvl4pPr indent="0" lvl="3" marL="10287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Tahoma"/>
                <a:ea typeface="Tahoma"/>
                <a:cs typeface="Tahoma"/>
                <a:sym typeface="Tahoma"/>
              </a:defRPr>
            </a:lvl4pPr>
            <a:lvl5pPr indent="0" lvl="4" marL="13716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Tahoma"/>
                <a:ea typeface="Tahoma"/>
                <a:cs typeface="Tahoma"/>
                <a:sym typeface="Tahoma"/>
              </a:defRPr>
            </a:lvl5pPr>
            <a:lvl6pPr indent="0" lvl="5" marL="17145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pic>
        <p:nvPicPr>
          <p:cNvPr id="62" name="Shape 62"/>
          <p:cNvPicPr preferRelativeResize="0"/>
          <p:nvPr/>
        </p:nvPicPr>
        <p:blipFill rotWithShape="1">
          <a:blip r:embed="rId4">
            <a:alphaModFix/>
          </a:blip>
          <a:srcRect b="0" l="0" r="0" t="0"/>
          <a:stretch/>
        </p:blipFill>
        <p:spPr>
          <a:xfrm>
            <a:off x="366093" y="257188"/>
            <a:ext cx="2905542" cy="49654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with background">
  <p:cSld name="Title and Content with background">
    <p:spTree>
      <p:nvGrpSpPr>
        <p:cNvPr id="63" name="Shape 63"/>
        <p:cNvGrpSpPr/>
        <p:nvPr/>
      </p:nvGrpSpPr>
      <p:grpSpPr>
        <a:xfrm>
          <a:off x="0" y="0"/>
          <a:ext cx="0" cy="0"/>
          <a:chOff x="0" y="0"/>
          <a:chExt cx="0" cy="0"/>
        </a:xfrm>
      </p:grpSpPr>
      <p:pic>
        <p:nvPicPr>
          <p:cNvPr id="64" name="Shape 64"/>
          <p:cNvPicPr preferRelativeResize="0"/>
          <p:nvPr/>
        </p:nvPicPr>
        <p:blipFill rotWithShape="1">
          <a:blip r:embed="rId2">
            <a:alphaModFix/>
          </a:blip>
          <a:srcRect b="0" l="0" r="0" t="0"/>
          <a:stretch/>
        </p:blipFill>
        <p:spPr>
          <a:xfrm>
            <a:off x="0" y="0"/>
            <a:ext cx="9144000" cy="5120446"/>
          </a:xfrm>
          <a:prstGeom prst="rect">
            <a:avLst/>
          </a:prstGeom>
          <a:noFill/>
          <a:ln>
            <a:noFill/>
          </a:ln>
        </p:spPr>
      </p:pic>
      <p:sp>
        <p:nvSpPr>
          <p:cNvPr id="65" name="Shape 65"/>
          <p:cNvSpPr txBox="1"/>
          <p:nvPr>
            <p:ph type="title"/>
          </p:nvPr>
        </p:nvSpPr>
        <p:spPr>
          <a:xfrm>
            <a:off x="408703" y="273844"/>
            <a:ext cx="83196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rgbClr val="47B8D3"/>
              </a:buClr>
              <a:buSzPts val="1100"/>
              <a:buFont typeface="Tahoma"/>
              <a:buNone/>
              <a:defRPr b="1" i="0" sz="2500" u="none" cap="none" strike="noStrike">
                <a:solidFill>
                  <a:srgbClr val="47B8D3"/>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66" name="Shape 66"/>
          <p:cNvSpPr txBox="1"/>
          <p:nvPr>
            <p:ph idx="1" type="body"/>
          </p:nvPr>
        </p:nvSpPr>
        <p:spPr>
          <a:xfrm>
            <a:off x="408703" y="1369219"/>
            <a:ext cx="83196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rgbClr val="47B8D3"/>
              </a:buClr>
              <a:buSzPts val="2100"/>
              <a:buFont typeface="Arial"/>
              <a:buChar char="•"/>
              <a:defRPr b="0" i="0" sz="2100" u="none" cap="none" strike="noStrike">
                <a:solidFill>
                  <a:srgbClr val="3C3C3B"/>
                </a:solidFill>
                <a:latin typeface="Tahoma"/>
                <a:ea typeface="Tahoma"/>
                <a:cs typeface="Tahoma"/>
                <a:sym typeface="Tahoma"/>
              </a:defRPr>
            </a:lvl1pPr>
            <a:lvl2pPr indent="-342900" lvl="1" marL="914400" marR="0" rtl="0" algn="l">
              <a:lnSpc>
                <a:spcPct val="90000"/>
              </a:lnSpc>
              <a:spcBef>
                <a:spcPts val="400"/>
              </a:spcBef>
              <a:spcAft>
                <a:spcPts val="0"/>
              </a:spcAft>
              <a:buClr>
                <a:srgbClr val="47B8D3"/>
              </a:buClr>
              <a:buSzPts val="1800"/>
              <a:buFont typeface="Arial"/>
              <a:buChar char="•"/>
              <a:defRPr b="0" i="0" sz="1800" u="none" cap="none" strike="noStrike">
                <a:solidFill>
                  <a:srgbClr val="3C3C3B"/>
                </a:solidFill>
                <a:latin typeface="Tahoma"/>
                <a:ea typeface="Tahoma"/>
                <a:cs typeface="Tahoma"/>
                <a:sym typeface="Tahoma"/>
              </a:defRPr>
            </a:lvl2pPr>
            <a:lvl3pPr indent="-323850" lvl="2" marL="1371600" marR="0" rtl="0" algn="l">
              <a:lnSpc>
                <a:spcPct val="90000"/>
              </a:lnSpc>
              <a:spcBef>
                <a:spcPts val="400"/>
              </a:spcBef>
              <a:spcAft>
                <a:spcPts val="0"/>
              </a:spcAft>
              <a:buClr>
                <a:srgbClr val="47B8D3"/>
              </a:buClr>
              <a:buSzPts val="1500"/>
              <a:buFont typeface="Arial"/>
              <a:buChar char="•"/>
              <a:defRPr b="0" i="0" sz="1500" u="none" cap="none" strike="noStrike">
                <a:solidFill>
                  <a:srgbClr val="3C3C3B"/>
                </a:solidFill>
                <a:latin typeface="Tahoma"/>
                <a:ea typeface="Tahoma"/>
                <a:cs typeface="Tahoma"/>
                <a:sym typeface="Tahoma"/>
              </a:defRPr>
            </a:lvl3pPr>
            <a:lvl4pPr indent="-317500" lvl="3" marL="1828800" marR="0" rtl="0" algn="l">
              <a:lnSpc>
                <a:spcPct val="90000"/>
              </a:lnSpc>
              <a:spcBef>
                <a:spcPts val="400"/>
              </a:spcBef>
              <a:spcAft>
                <a:spcPts val="0"/>
              </a:spcAft>
              <a:buClr>
                <a:srgbClr val="47B8D3"/>
              </a:buClr>
              <a:buSzPts val="1400"/>
              <a:buFont typeface="Arial"/>
              <a:buChar char="•"/>
              <a:defRPr b="0" i="0" sz="1400" u="none" cap="none" strike="noStrike">
                <a:solidFill>
                  <a:srgbClr val="3C3C3B"/>
                </a:solidFill>
                <a:latin typeface="Tahoma"/>
                <a:ea typeface="Tahoma"/>
                <a:cs typeface="Tahoma"/>
                <a:sym typeface="Tahoma"/>
              </a:defRPr>
            </a:lvl4pPr>
            <a:lvl5pPr indent="-317500" lvl="4" marL="2286000" marR="0" rtl="0" algn="l">
              <a:lnSpc>
                <a:spcPct val="90000"/>
              </a:lnSpc>
              <a:spcBef>
                <a:spcPts val="400"/>
              </a:spcBef>
              <a:spcAft>
                <a:spcPts val="0"/>
              </a:spcAft>
              <a:buClr>
                <a:srgbClr val="47B8D3"/>
              </a:buClr>
              <a:buSzPts val="1400"/>
              <a:buFont typeface="Arial"/>
              <a:buChar char="•"/>
              <a:defRPr b="0" i="0" sz="1400" u="none" cap="none" strike="noStrike">
                <a:solidFill>
                  <a:srgbClr val="3C3C3B"/>
                </a:solidFill>
                <a:latin typeface="Tahoma"/>
                <a:ea typeface="Tahoma"/>
                <a:cs typeface="Tahoma"/>
                <a:sym typeface="Tahom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67" name="Shape 67"/>
          <p:cNvPicPr preferRelativeResize="0"/>
          <p:nvPr/>
        </p:nvPicPr>
        <p:blipFill rotWithShape="1">
          <a:blip r:embed="rId3">
            <a:alphaModFix/>
          </a:blip>
          <a:srcRect b="0" l="0" r="0" t="0"/>
          <a:stretch/>
        </p:blipFill>
        <p:spPr>
          <a:xfrm>
            <a:off x="6812620" y="4636474"/>
            <a:ext cx="2179200" cy="37241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no background">
  <p:cSld name="Title and Content no background">
    <p:spTree>
      <p:nvGrpSpPr>
        <p:cNvPr id="68" name="Shape 68"/>
        <p:cNvGrpSpPr/>
        <p:nvPr/>
      </p:nvGrpSpPr>
      <p:grpSpPr>
        <a:xfrm>
          <a:off x="0" y="0"/>
          <a:ext cx="0" cy="0"/>
          <a:chOff x="0" y="0"/>
          <a:chExt cx="0" cy="0"/>
        </a:xfrm>
      </p:grpSpPr>
      <p:sp>
        <p:nvSpPr>
          <p:cNvPr id="69" name="Shape 69"/>
          <p:cNvSpPr txBox="1"/>
          <p:nvPr>
            <p:ph type="title"/>
          </p:nvPr>
        </p:nvSpPr>
        <p:spPr>
          <a:xfrm>
            <a:off x="408703" y="273844"/>
            <a:ext cx="83196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rgbClr val="47B8D3"/>
              </a:buClr>
              <a:buSzPts val="1100"/>
              <a:buFont typeface="Tahoma"/>
              <a:buNone/>
              <a:defRPr b="1" i="0" sz="2500" u="none" cap="none" strike="noStrike">
                <a:solidFill>
                  <a:srgbClr val="47B8D3"/>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70" name="Shape 70"/>
          <p:cNvSpPr txBox="1"/>
          <p:nvPr>
            <p:ph idx="1" type="body"/>
          </p:nvPr>
        </p:nvSpPr>
        <p:spPr>
          <a:xfrm>
            <a:off x="408703" y="1369219"/>
            <a:ext cx="83196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rgbClr val="47B8D3"/>
              </a:buClr>
              <a:buSzPts val="2100"/>
              <a:buFont typeface="Arial"/>
              <a:buChar char="•"/>
              <a:defRPr b="0" i="0" sz="2100" u="none" cap="none" strike="noStrike">
                <a:solidFill>
                  <a:srgbClr val="3C3C3B"/>
                </a:solidFill>
                <a:latin typeface="Tahoma"/>
                <a:ea typeface="Tahoma"/>
                <a:cs typeface="Tahoma"/>
                <a:sym typeface="Tahoma"/>
              </a:defRPr>
            </a:lvl1pPr>
            <a:lvl2pPr indent="-342900" lvl="1" marL="914400" marR="0" rtl="0" algn="l">
              <a:lnSpc>
                <a:spcPct val="90000"/>
              </a:lnSpc>
              <a:spcBef>
                <a:spcPts val="400"/>
              </a:spcBef>
              <a:spcAft>
                <a:spcPts val="0"/>
              </a:spcAft>
              <a:buClr>
                <a:srgbClr val="47B8D3"/>
              </a:buClr>
              <a:buSzPts val="1800"/>
              <a:buFont typeface="Arial"/>
              <a:buChar char="•"/>
              <a:defRPr b="0" i="0" sz="1800" u="none" cap="none" strike="noStrike">
                <a:solidFill>
                  <a:srgbClr val="3C3C3B"/>
                </a:solidFill>
                <a:latin typeface="Tahoma"/>
                <a:ea typeface="Tahoma"/>
                <a:cs typeface="Tahoma"/>
                <a:sym typeface="Tahoma"/>
              </a:defRPr>
            </a:lvl2pPr>
            <a:lvl3pPr indent="-323850" lvl="2" marL="1371600" marR="0" rtl="0" algn="l">
              <a:lnSpc>
                <a:spcPct val="90000"/>
              </a:lnSpc>
              <a:spcBef>
                <a:spcPts val="400"/>
              </a:spcBef>
              <a:spcAft>
                <a:spcPts val="0"/>
              </a:spcAft>
              <a:buClr>
                <a:srgbClr val="47B8D3"/>
              </a:buClr>
              <a:buSzPts val="1500"/>
              <a:buFont typeface="Arial"/>
              <a:buChar char="•"/>
              <a:defRPr b="0" i="0" sz="1500" u="none" cap="none" strike="noStrike">
                <a:solidFill>
                  <a:srgbClr val="3C3C3B"/>
                </a:solidFill>
                <a:latin typeface="Tahoma"/>
                <a:ea typeface="Tahoma"/>
                <a:cs typeface="Tahoma"/>
                <a:sym typeface="Tahoma"/>
              </a:defRPr>
            </a:lvl3pPr>
            <a:lvl4pPr indent="-317500" lvl="3" marL="1828800" marR="0" rtl="0" algn="l">
              <a:lnSpc>
                <a:spcPct val="90000"/>
              </a:lnSpc>
              <a:spcBef>
                <a:spcPts val="400"/>
              </a:spcBef>
              <a:spcAft>
                <a:spcPts val="0"/>
              </a:spcAft>
              <a:buClr>
                <a:srgbClr val="47B8D3"/>
              </a:buClr>
              <a:buSzPts val="1400"/>
              <a:buFont typeface="Arial"/>
              <a:buChar char="•"/>
              <a:defRPr b="0" i="0" sz="1400" u="none" cap="none" strike="noStrike">
                <a:solidFill>
                  <a:srgbClr val="3C3C3B"/>
                </a:solidFill>
                <a:latin typeface="Tahoma"/>
                <a:ea typeface="Tahoma"/>
                <a:cs typeface="Tahoma"/>
                <a:sym typeface="Tahoma"/>
              </a:defRPr>
            </a:lvl4pPr>
            <a:lvl5pPr indent="-317500" lvl="4" marL="2286000" marR="0" rtl="0" algn="l">
              <a:lnSpc>
                <a:spcPct val="90000"/>
              </a:lnSpc>
              <a:spcBef>
                <a:spcPts val="400"/>
              </a:spcBef>
              <a:spcAft>
                <a:spcPts val="0"/>
              </a:spcAft>
              <a:buClr>
                <a:srgbClr val="47B8D3"/>
              </a:buClr>
              <a:buSzPts val="1400"/>
              <a:buFont typeface="Arial"/>
              <a:buChar char="•"/>
              <a:defRPr b="0" i="0" sz="1400" u="none" cap="none" strike="noStrike">
                <a:solidFill>
                  <a:srgbClr val="3C3C3B"/>
                </a:solidFill>
                <a:latin typeface="Tahoma"/>
                <a:ea typeface="Tahoma"/>
                <a:cs typeface="Tahoma"/>
                <a:sym typeface="Tahom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1" name="Shape 71"/>
          <p:cNvPicPr preferRelativeResize="0"/>
          <p:nvPr/>
        </p:nvPicPr>
        <p:blipFill rotWithShape="1">
          <a:blip r:embed="rId2">
            <a:alphaModFix/>
          </a:blip>
          <a:srcRect b="0" l="0" r="0" t="0"/>
          <a:stretch/>
        </p:blipFill>
        <p:spPr>
          <a:xfrm>
            <a:off x="6812620" y="4636474"/>
            <a:ext cx="2179200" cy="37241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slide">
  <p:cSld name="Thank you slide">
    <p:bg>
      <p:bgPr>
        <a:solidFill>
          <a:schemeClr val="lt1"/>
        </a:solidFill>
      </p:bgPr>
    </p:bg>
    <p:spTree>
      <p:nvGrpSpPr>
        <p:cNvPr id="72" name="Shape 72"/>
        <p:cNvGrpSpPr/>
        <p:nvPr/>
      </p:nvGrpSpPr>
      <p:grpSpPr>
        <a:xfrm>
          <a:off x="0" y="0"/>
          <a:ext cx="0" cy="0"/>
          <a:chOff x="0" y="0"/>
          <a:chExt cx="0" cy="0"/>
        </a:xfrm>
      </p:grpSpPr>
      <p:pic>
        <p:nvPicPr>
          <p:cNvPr id="73" name="Shape 73"/>
          <p:cNvPicPr preferRelativeResize="0"/>
          <p:nvPr/>
        </p:nvPicPr>
        <p:blipFill rotWithShape="1">
          <a:blip r:embed="rId2">
            <a:alphaModFix/>
          </a:blip>
          <a:srcRect b="0" l="0" r="0" t="0"/>
          <a:stretch/>
        </p:blipFill>
        <p:spPr>
          <a:xfrm>
            <a:off x="1" y="7975"/>
            <a:ext cx="9135880" cy="5115897"/>
          </a:xfrm>
          <a:prstGeom prst="rect">
            <a:avLst/>
          </a:prstGeom>
          <a:noFill/>
          <a:ln>
            <a:noFill/>
          </a:ln>
        </p:spPr>
      </p:pic>
      <p:sp>
        <p:nvSpPr>
          <p:cNvPr id="74" name="Shape 74"/>
          <p:cNvSpPr txBox="1"/>
          <p:nvPr>
            <p:ph type="ctrTitle"/>
          </p:nvPr>
        </p:nvSpPr>
        <p:spPr>
          <a:xfrm>
            <a:off x="2266949" y="1676253"/>
            <a:ext cx="4610100" cy="1791000"/>
          </a:xfrm>
          <a:prstGeom prst="rect">
            <a:avLst/>
          </a:prstGeom>
          <a:noFill/>
          <a:ln>
            <a:noFill/>
          </a:ln>
        </p:spPr>
        <p:txBody>
          <a:bodyPr anchorCtr="0" anchor="ctr" bIns="68575" lIns="68575" spcFirstLastPara="1" rIns="68575" wrap="square" tIns="68575"/>
          <a:lstStyle>
            <a:lvl1pPr indent="0" lvl="0" marL="0" marR="0" rtl="0" algn="ctr">
              <a:lnSpc>
                <a:spcPct val="120000"/>
              </a:lnSpc>
              <a:spcBef>
                <a:spcPts val="0"/>
              </a:spcBef>
              <a:spcAft>
                <a:spcPts val="0"/>
              </a:spcAft>
              <a:buClr>
                <a:schemeClr val="lt1"/>
              </a:buClr>
              <a:buSzPts val="1100"/>
              <a:buFont typeface="Tahoma"/>
              <a:buNone/>
              <a:defRPr b="1" i="0" sz="2600" u="none" cap="none" strike="noStrike">
                <a:solidFill>
                  <a:schemeClr val="lt1"/>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grpSp>
        <p:nvGrpSpPr>
          <p:cNvPr id="75" name="Shape 75"/>
          <p:cNvGrpSpPr/>
          <p:nvPr/>
        </p:nvGrpSpPr>
        <p:grpSpPr>
          <a:xfrm>
            <a:off x="5932965" y="4534589"/>
            <a:ext cx="2854800" cy="281925"/>
            <a:chOff x="7995684" y="6046119"/>
            <a:chExt cx="3806400" cy="375900"/>
          </a:xfrm>
        </p:grpSpPr>
        <p:sp>
          <p:nvSpPr>
            <p:cNvPr id="76" name="Shape 76"/>
            <p:cNvSpPr/>
            <p:nvPr/>
          </p:nvSpPr>
          <p:spPr>
            <a:xfrm>
              <a:off x="7995684" y="6046119"/>
              <a:ext cx="3806400" cy="375900"/>
            </a:xfrm>
            <a:prstGeom prst="rect">
              <a:avLst/>
            </a:prstGeom>
            <a:solidFill>
              <a:srgbClr val="47B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grpSp>
          <p:nvGrpSpPr>
            <p:cNvPr id="77" name="Shape 77"/>
            <p:cNvGrpSpPr/>
            <p:nvPr/>
          </p:nvGrpSpPr>
          <p:grpSpPr>
            <a:xfrm>
              <a:off x="8170295" y="6067385"/>
              <a:ext cx="3631647" cy="307800"/>
              <a:chOff x="-103650" y="516818"/>
              <a:chExt cx="3474595" cy="307800"/>
            </a:xfrm>
          </p:grpSpPr>
          <p:sp>
            <p:nvSpPr>
              <p:cNvPr id="78" name="Shape 78"/>
              <p:cNvSpPr txBox="1"/>
              <p:nvPr/>
            </p:nvSpPr>
            <p:spPr>
              <a:xfrm>
                <a:off x="146845" y="516818"/>
                <a:ext cx="3224100" cy="307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n-GB" sz="1100" u="none" cap="none" strike="noStrike">
                    <a:solidFill>
                      <a:schemeClr val="lt1"/>
                    </a:solidFill>
                    <a:latin typeface="Tahoma"/>
                    <a:ea typeface="Tahoma"/>
                    <a:cs typeface="Tahoma"/>
                    <a:sym typeface="Tahoma"/>
                  </a:rPr>
                  <a:t>Join the conversation #DevSecCon</a:t>
                </a:r>
                <a:endParaRPr b="1" i="0" sz="1100" u="none" cap="none" strike="noStrike">
                  <a:solidFill>
                    <a:schemeClr val="lt1"/>
                  </a:solidFill>
                  <a:latin typeface="Tahoma"/>
                  <a:ea typeface="Tahoma"/>
                  <a:cs typeface="Tahoma"/>
                  <a:sym typeface="Tahoma"/>
                </a:endParaRPr>
              </a:p>
            </p:txBody>
          </p:sp>
          <p:pic>
            <p:nvPicPr>
              <p:cNvPr id="79" name="Shape 79"/>
              <p:cNvPicPr preferRelativeResize="0"/>
              <p:nvPr/>
            </p:nvPicPr>
            <p:blipFill rotWithShape="1">
              <a:blip r:embed="rId3">
                <a:alphaModFix/>
              </a:blip>
              <a:srcRect b="0" l="0" r="0" t="0"/>
              <a:stretch/>
            </p:blipFill>
            <p:spPr>
              <a:xfrm>
                <a:off x="-103650" y="558922"/>
                <a:ext cx="252000" cy="252000"/>
              </a:xfrm>
              <a:prstGeom prst="rect">
                <a:avLst/>
              </a:prstGeom>
              <a:noFill/>
              <a:ln>
                <a:noFill/>
              </a:ln>
            </p:spPr>
          </p:pic>
        </p:grpSp>
      </p:grpSp>
      <p:pic>
        <p:nvPicPr>
          <p:cNvPr id="80" name="Shape 80"/>
          <p:cNvPicPr preferRelativeResize="0"/>
          <p:nvPr/>
        </p:nvPicPr>
        <p:blipFill rotWithShape="1">
          <a:blip r:embed="rId4">
            <a:alphaModFix/>
          </a:blip>
          <a:srcRect b="0" l="0" r="0" t="0"/>
          <a:stretch/>
        </p:blipFill>
        <p:spPr>
          <a:xfrm>
            <a:off x="366093" y="257188"/>
            <a:ext cx="2905542" cy="49654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81" name="Shape 81"/>
        <p:cNvGrpSpPr/>
        <p:nvPr/>
      </p:nvGrpSpPr>
      <p:grpSpPr>
        <a:xfrm>
          <a:off x="0" y="0"/>
          <a:ext cx="0" cy="0"/>
          <a:chOff x="0" y="0"/>
          <a:chExt cx="0" cy="0"/>
        </a:xfrm>
      </p:grpSpPr>
      <p:sp>
        <p:nvSpPr>
          <p:cNvPr id="82" name="Shape 82"/>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dk1"/>
              </a:buClr>
              <a:buSzPts val="1100"/>
              <a:buFont typeface="Tahoma"/>
              <a:buNone/>
              <a:defRPr b="0" i="0" sz="4500" u="none" cap="none" strike="noStrike">
                <a:solidFill>
                  <a:schemeClr val="dk1"/>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83" name="Shape 83"/>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Tahoma"/>
                <a:ea typeface="Tahoma"/>
                <a:cs typeface="Tahoma"/>
                <a:sym typeface="Tahoma"/>
              </a:defRPr>
            </a:lvl1pPr>
            <a:lvl2pPr indent="-228600" lvl="1" marL="914400" marR="0" rtl="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Tahoma"/>
                <a:ea typeface="Tahoma"/>
                <a:cs typeface="Tahoma"/>
                <a:sym typeface="Tahoma"/>
              </a:defRPr>
            </a:lvl2pPr>
            <a:lvl3pPr indent="-228600" lvl="2" marL="1371600" marR="0" rtl="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Tahoma"/>
                <a:ea typeface="Tahoma"/>
                <a:cs typeface="Tahoma"/>
                <a:sym typeface="Tahoma"/>
              </a:defRPr>
            </a:lvl3pPr>
            <a:lvl4pPr indent="-228600" lvl="3" marL="18288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Tahoma"/>
                <a:ea typeface="Tahoma"/>
                <a:cs typeface="Tahoma"/>
                <a:sym typeface="Tahoma"/>
              </a:defRPr>
            </a:lvl4pPr>
            <a:lvl5pPr indent="-228600" lvl="4" marL="22860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Tahoma"/>
                <a:ea typeface="Tahoma"/>
                <a:cs typeface="Tahoma"/>
                <a:sym typeface="Tahoma"/>
              </a:defRPr>
            </a:lvl5pPr>
            <a:lvl6pPr indent="-228600" lvl="5" marL="27432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84" name="Shape 84"/>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5" name="Shape 85"/>
          <p:cNvSpPr txBox="1"/>
          <p:nvPr>
            <p:ph idx="11" type="ftr"/>
          </p:nvPr>
        </p:nvSpPr>
        <p:spPr>
          <a:xfrm>
            <a:off x="3028950" y="4767263"/>
            <a:ext cx="30861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6" name="Shape 86"/>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b="0" i="0" sz="1400" u="none" cap="none" strike="noStrike">
                <a:solidFill>
                  <a:schemeClr val="dk1"/>
                </a:solidFill>
                <a:latin typeface="Calibri"/>
                <a:ea typeface="Calibri"/>
                <a:cs typeface="Calibri"/>
                <a:sym typeface="Calibri"/>
              </a:defRPr>
            </a:lvl1pPr>
            <a:lvl2pPr indent="0" lvl="1" marL="0" marR="0" rtl="0" algn="l">
              <a:spcBef>
                <a:spcPts val="0"/>
              </a:spcBef>
              <a:buNone/>
              <a:defRPr b="0" i="0" sz="1400" u="none" cap="none" strike="noStrike">
                <a:solidFill>
                  <a:schemeClr val="dk1"/>
                </a:solidFill>
                <a:latin typeface="Calibri"/>
                <a:ea typeface="Calibri"/>
                <a:cs typeface="Calibri"/>
                <a:sym typeface="Calibri"/>
              </a:defRPr>
            </a:lvl2pPr>
            <a:lvl3pPr indent="0" lvl="2" marL="0" marR="0" rtl="0" algn="l">
              <a:spcBef>
                <a:spcPts val="0"/>
              </a:spcBef>
              <a:buNone/>
              <a:defRPr b="0" i="0" sz="1400" u="none" cap="none" strike="noStrike">
                <a:solidFill>
                  <a:schemeClr val="dk1"/>
                </a:solidFill>
                <a:latin typeface="Calibri"/>
                <a:ea typeface="Calibri"/>
                <a:cs typeface="Calibri"/>
                <a:sym typeface="Calibri"/>
              </a:defRPr>
            </a:lvl3pPr>
            <a:lvl4pPr indent="0" lvl="3" marL="0" marR="0" rtl="0" algn="l">
              <a:spcBef>
                <a:spcPts val="0"/>
              </a:spcBef>
              <a:buNone/>
              <a:defRPr b="0" i="0" sz="1400" u="none" cap="none" strike="noStrike">
                <a:solidFill>
                  <a:schemeClr val="dk1"/>
                </a:solidFill>
                <a:latin typeface="Calibri"/>
                <a:ea typeface="Calibri"/>
                <a:cs typeface="Calibri"/>
                <a:sym typeface="Calibri"/>
              </a:defRPr>
            </a:lvl4pPr>
            <a:lvl5pPr indent="0" lvl="4" marL="0" marR="0" rtl="0" algn="l">
              <a:spcBef>
                <a:spcPts val="0"/>
              </a:spcBef>
              <a:buNone/>
              <a:defRPr b="0" i="0" sz="1400" u="none" cap="none" strike="noStrike">
                <a:solidFill>
                  <a:schemeClr val="dk1"/>
                </a:solidFill>
                <a:latin typeface="Calibri"/>
                <a:ea typeface="Calibri"/>
                <a:cs typeface="Calibri"/>
                <a:sym typeface="Calibri"/>
              </a:defRPr>
            </a:lvl5pPr>
            <a:lvl6pPr indent="0" lvl="5" marL="0" marR="0" rtl="0" algn="l">
              <a:spcBef>
                <a:spcPts val="0"/>
              </a:spcBef>
              <a:buNone/>
              <a:defRPr b="0" i="0" sz="1400" u="none" cap="none" strike="noStrike">
                <a:solidFill>
                  <a:schemeClr val="dk1"/>
                </a:solidFill>
                <a:latin typeface="Calibri"/>
                <a:ea typeface="Calibri"/>
                <a:cs typeface="Calibri"/>
                <a:sym typeface="Calibri"/>
              </a:defRPr>
            </a:lvl6pPr>
            <a:lvl7pPr indent="0" lvl="6" marL="0" marR="0" rtl="0" algn="l">
              <a:spcBef>
                <a:spcPts val="0"/>
              </a:spcBef>
              <a:buNone/>
              <a:defRPr b="0" i="0" sz="1400" u="none" cap="none" strike="noStrike">
                <a:solidFill>
                  <a:schemeClr val="dk1"/>
                </a:solidFill>
                <a:latin typeface="Calibri"/>
                <a:ea typeface="Calibri"/>
                <a:cs typeface="Calibri"/>
                <a:sym typeface="Calibri"/>
              </a:defRPr>
            </a:lvl7pPr>
            <a:lvl8pPr indent="0" lvl="7" marL="0" marR="0" rtl="0" algn="l">
              <a:spcBef>
                <a:spcPts val="0"/>
              </a:spcBef>
              <a:buNone/>
              <a:defRPr b="0" i="0" sz="1400" u="none" cap="none" strike="noStrike">
                <a:solidFill>
                  <a:schemeClr val="dk1"/>
                </a:solidFill>
                <a:latin typeface="Calibri"/>
                <a:ea typeface="Calibri"/>
                <a:cs typeface="Calibri"/>
                <a:sym typeface="Calibri"/>
              </a:defRPr>
            </a:lvl8pPr>
            <a:lvl9pPr indent="0" lvl="8" marL="0" marR="0" rtl="0" algn="l">
              <a:spcBef>
                <a:spcPts val="0"/>
              </a:spcBef>
              <a:buNone/>
              <a:defRPr b="0" i="0" sz="1400" u="none" cap="none" strike="noStrike">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87" name="Shape 87"/>
        <p:cNvGrpSpPr/>
        <p:nvPr/>
      </p:nvGrpSpPr>
      <p:grpSpPr>
        <a:xfrm>
          <a:off x="0" y="0"/>
          <a:ext cx="0" cy="0"/>
          <a:chOff x="0" y="0"/>
          <a:chExt cx="0" cy="0"/>
        </a:xfrm>
      </p:grpSpPr>
      <p:sp>
        <p:nvSpPr>
          <p:cNvPr id="88" name="Shape 88"/>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Tahoma"/>
              <a:buNone/>
              <a:defRPr b="0" i="0" sz="3300" u="none" cap="none" strike="noStrike">
                <a:solidFill>
                  <a:schemeClr val="dk1"/>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89" name="Shape 89"/>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Tahoma"/>
                <a:ea typeface="Tahoma"/>
                <a:cs typeface="Tahoma"/>
                <a:sym typeface="Tahoma"/>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0" name="Shape 90"/>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Tahoma"/>
                <a:ea typeface="Tahoma"/>
                <a:cs typeface="Tahoma"/>
                <a:sym typeface="Tahoma"/>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1" name="Shape 91"/>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2" name="Shape 92"/>
          <p:cNvSpPr txBox="1"/>
          <p:nvPr>
            <p:ph idx="11" type="ftr"/>
          </p:nvPr>
        </p:nvSpPr>
        <p:spPr>
          <a:xfrm>
            <a:off x="3028950" y="4767263"/>
            <a:ext cx="30861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3" name="Shape 93"/>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94" name="Shape 94"/>
        <p:cNvGrpSpPr/>
        <p:nvPr/>
      </p:nvGrpSpPr>
      <p:grpSpPr>
        <a:xfrm>
          <a:off x="0" y="0"/>
          <a:ext cx="0" cy="0"/>
          <a:chOff x="0" y="0"/>
          <a:chExt cx="0" cy="0"/>
        </a:xfrm>
      </p:grpSpPr>
      <p:sp>
        <p:nvSpPr>
          <p:cNvPr id="95" name="Shape 95"/>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Tahoma"/>
              <a:buNone/>
              <a:defRPr b="0" i="0" sz="3300" u="none" cap="none" strike="noStrike">
                <a:solidFill>
                  <a:schemeClr val="dk1"/>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96" name="Shape 96"/>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lstStyle>
            <a:lvl1pPr indent="-228600" lvl="0" marL="457200" marR="0" rtl="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Tahoma"/>
                <a:ea typeface="Tahoma"/>
                <a:cs typeface="Tahoma"/>
                <a:sym typeface="Tahoma"/>
              </a:defRPr>
            </a:lvl1pPr>
            <a:lvl2pPr indent="-228600" lvl="1" marL="914400" marR="0" rtl="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Tahoma"/>
                <a:ea typeface="Tahoma"/>
                <a:cs typeface="Tahoma"/>
                <a:sym typeface="Tahoma"/>
              </a:defRPr>
            </a:lvl2pPr>
            <a:lvl3pPr indent="-228600" lvl="2" marL="1371600" marR="0" rtl="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Tahoma"/>
                <a:ea typeface="Tahoma"/>
                <a:cs typeface="Tahoma"/>
                <a:sym typeface="Tahoma"/>
              </a:defRPr>
            </a:lvl3pPr>
            <a:lvl4pPr indent="-228600" lvl="3" marL="18288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Tahoma"/>
                <a:ea typeface="Tahoma"/>
                <a:cs typeface="Tahoma"/>
                <a:sym typeface="Tahoma"/>
              </a:defRPr>
            </a:lvl4pPr>
            <a:lvl5pPr indent="-228600" lvl="4" marL="22860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Tahoma"/>
                <a:ea typeface="Tahoma"/>
                <a:cs typeface="Tahoma"/>
                <a:sym typeface="Tahoma"/>
              </a:defRPr>
            </a:lvl5pPr>
            <a:lvl6pPr indent="-228600" lvl="5" marL="27432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97" name="Shape 97"/>
          <p:cNvSpPr txBox="1"/>
          <p:nvPr>
            <p:ph idx="2" type="body"/>
          </p:nvPr>
        </p:nvSpPr>
        <p:spPr>
          <a:xfrm>
            <a:off x="629841" y="1878806"/>
            <a:ext cx="3868500" cy="27633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Tahoma"/>
                <a:ea typeface="Tahoma"/>
                <a:cs typeface="Tahoma"/>
                <a:sym typeface="Tahoma"/>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8" name="Shape 98"/>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lstStyle>
            <a:lvl1pPr indent="-228600" lvl="0" marL="457200" marR="0" rtl="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Tahoma"/>
                <a:ea typeface="Tahoma"/>
                <a:cs typeface="Tahoma"/>
                <a:sym typeface="Tahoma"/>
              </a:defRPr>
            </a:lvl1pPr>
            <a:lvl2pPr indent="-228600" lvl="1" marL="914400" marR="0" rtl="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Tahoma"/>
                <a:ea typeface="Tahoma"/>
                <a:cs typeface="Tahoma"/>
                <a:sym typeface="Tahoma"/>
              </a:defRPr>
            </a:lvl2pPr>
            <a:lvl3pPr indent="-228600" lvl="2" marL="1371600" marR="0" rtl="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Tahoma"/>
                <a:ea typeface="Tahoma"/>
                <a:cs typeface="Tahoma"/>
                <a:sym typeface="Tahoma"/>
              </a:defRPr>
            </a:lvl3pPr>
            <a:lvl4pPr indent="-228600" lvl="3" marL="18288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Tahoma"/>
                <a:ea typeface="Tahoma"/>
                <a:cs typeface="Tahoma"/>
                <a:sym typeface="Tahoma"/>
              </a:defRPr>
            </a:lvl4pPr>
            <a:lvl5pPr indent="-228600" lvl="4" marL="22860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Tahoma"/>
                <a:ea typeface="Tahoma"/>
                <a:cs typeface="Tahoma"/>
                <a:sym typeface="Tahoma"/>
              </a:defRPr>
            </a:lvl5pPr>
            <a:lvl6pPr indent="-228600" lvl="5" marL="27432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99" name="Shape 99"/>
          <p:cNvSpPr txBox="1"/>
          <p:nvPr>
            <p:ph idx="4" type="body"/>
          </p:nvPr>
        </p:nvSpPr>
        <p:spPr>
          <a:xfrm>
            <a:off x="4629150" y="1878806"/>
            <a:ext cx="3887400" cy="27633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Tahoma"/>
                <a:ea typeface="Tahoma"/>
                <a:cs typeface="Tahoma"/>
                <a:sym typeface="Tahoma"/>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 name="Shape 100"/>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1" name="Shape 101"/>
          <p:cNvSpPr txBox="1"/>
          <p:nvPr>
            <p:ph idx="11" type="ftr"/>
          </p:nvPr>
        </p:nvSpPr>
        <p:spPr>
          <a:xfrm>
            <a:off x="3028950" y="4767263"/>
            <a:ext cx="30861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2" name="Shape 102"/>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3" name="Shape 103"/>
        <p:cNvGrpSpPr/>
        <p:nvPr/>
      </p:nvGrpSpPr>
      <p:grpSpPr>
        <a:xfrm>
          <a:off x="0" y="0"/>
          <a:ext cx="0" cy="0"/>
          <a:chOff x="0" y="0"/>
          <a:chExt cx="0" cy="0"/>
        </a:xfrm>
      </p:grpSpPr>
      <p:sp>
        <p:nvSpPr>
          <p:cNvPr id="104" name="Shape 10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Tahoma"/>
              <a:buNone/>
              <a:defRPr b="0" i="0" sz="3300" u="none" cap="none" strike="noStrike">
                <a:solidFill>
                  <a:schemeClr val="dk1"/>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05" name="Shape 105"/>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6" name="Shape 106"/>
          <p:cNvSpPr txBox="1"/>
          <p:nvPr>
            <p:ph idx="11" type="ftr"/>
          </p:nvPr>
        </p:nvSpPr>
        <p:spPr>
          <a:xfrm>
            <a:off x="3028950" y="4767263"/>
            <a:ext cx="30861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7" name="Shape 107"/>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8" name="Shape 108"/>
        <p:cNvGrpSpPr/>
        <p:nvPr/>
      </p:nvGrpSpPr>
      <p:grpSpPr>
        <a:xfrm>
          <a:off x="0" y="0"/>
          <a:ext cx="0" cy="0"/>
          <a:chOff x="0" y="0"/>
          <a:chExt cx="0" cy="0"/>
        </a:xfrm>
      </p:grpSpPr>
      <p:sp>
        <p:nvSpPr>
          <p:cNvPr id="109" name="Shape 109"/>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0" name="Shape 110"/>
          <p:cNvSpPr txBox="1"/>
          <p:nvPr>
            <p:ph idx="11" type="ftr"/>
          </p:nvPr>
        </p:nvSpPr>
        <p:spPr>
          <a:xfrm>
            <a:off x="3028950" y="4767263"/>
            <a:ext cx="30861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1" name="Shape 111"/>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12" name="Shape 112"/>
        <p:cNvGrpSpPr/>
        <p:nvPr/>
      </p:nvGrpSpPr>
      <p:grpSpPr>
        <a:xfrm>
          <a:off x="0" y="0"/>
          <a:ext cx="0" cy="0"/>
          <a:chOff x="0" y="0"/>
          <a:chExt cx="0" cy="0"/>
        </a:xfrm>
      </p:grpSpPr>
      <p:sp>
        <p:nvSpPr>
          <p:cNvPr id="113" name="Shape 113"/>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dk1"/>
              </a:buClr>
              <a:buSzPts val="1100"/>
              <a:buFont typeface="Tahoma"/>
              <a:buNone/>
              <a:defRPr b="0" i="0" sz="2400" u="none" cap="none" strike="noStrike">
                <a:solidFill>
                  <a:schemeClr val="dk1"/>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14" name="Shape 114"/>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lstStyle>
            <a:lvl1pPr indent="-381000" lvl="0" marL="457200" marR="0" rtl="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Tahoma"/>
                <a:ea typeface="Tahoma"/>
                <a:cs typeface="Tahoma"/>
                <a:sym typeface="Tahoma"/>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Tahoma"/>
                <a:ea typeface="Tahoma"/>
                <a:cs typeface="Tahoma"/>
                <a:sym typeface="Tahoma"/>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15" name="Shape 115"/>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Tahoma"/>
                <a:ea typeface="Tahoma"/>
                <a:cs typeface="Tahoma"/>
                <a:sym typeface="Tahoma"/>
              </a:defRPr>
            </a:lvl2pPr>
            <a:lvl3pPr indent="-228600" lvl="2" marL="1371600" marR="0" rtl="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Tahoma"/>
                <a:ea typeface="Tahoma"/>
                <a:cs typeface="Tahoma"/>
                <a:sym typeface="Tahoma"/>
              </a:defRPr>
            </a:lvl3pPr>
            <a:lvl4pPr indent="-228600" lvl="3" marL="18288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Tahoma"/>
                <a:ea typeface="Tahoma"/>
                <a:cs typeface="Tahoma"/>
                <a:sym typeface="Tahoma"/>
              </a:defRPr>
            </a:lvl4pPr>
            <a:lvl5pPr indent="-228600" lvl="4" marL="22860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Tahoma"/>
                <a:ea typeface="Tahoma"/>
                <a:cs typeface="Tahoma"/>
                <a:sym typeface="Tahoma"/>
              </a:defRPr>
            </a:lvl5pPr>
            <a:lvl6pPr indent="-228600" lvl="5" marL="27432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16" name="Shape 116"/>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7" name="Shape 117"/>
          <p:cNvSpPr txBox="1"/>
          <p:nvPr>
            <p:ph idx="11" type="ftr"/>
          </p:nvPr>
        </p:nvSpPr>
        <p:spPr>
          <a:xfrm>
            <a:off x="3028950" y="4767263"/>
            <a:ext cx="30861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8" name="Shape 118"/>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19" name="Shape 119"/>
        <p:cNvGrpSpPr/>
        <p:nvPr/>
      </p:nvGrpSpPr>
      <p:grpSpPr>
        <a:xfrm>
          <a:off x="0" y="0"/>
          <a:ext cx="0" cy="0"/>
          <a:chOff x="0" y="0"/>
          <a:chExt cx="0" cy="0"/>
        </a:xfrm>
      </p:grpSpPr>
      <p:sp>
        <p:nvSpPr>
          <p:cNvPr id="120" name="Shape 120"/>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dk1"/>
              </a:buClr>
              <a:buSzPts val="1100"/>
              <a:buFont typeface="Tahoma"/>
              <a:buNone/>
              <a:defRPr b="0" i="0" sz="2400" u="none" cap="none" strike="noStrike">
                <a:solidFill>
                  <a:schemeClr val="dk1"/>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21" name="Shape 121"/>
          <p:cNvSpPr/>
          <p:nvPr>
            <p:ph idx="2" type="pic"/>
          </p:nvPr>
        </p:nvSpPr>
        <p:spPr>
          <a:xfrm>
            <a:off x="3887391" y="740569"/>
            <a:ext cx="4629300" cy="36552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800"/>
              </a:spcBef>
              <a:spcAft>
                <a:spcPts val="0"/>
              </a:spcAft>
              <a:buClr>
                <a:schemeClr val="dk1"/>
              </a:buClr>
              <a:buSzPts val="1100"/>
              <a:buFont typeface="Arial"/>
              <a:buNone/>
              <a:defRPr b="0" i="0" sz="2400" u="none" cap="none" strike="noStrike">
                <a:solidFill>
                  <a:schemeClr val="dk1"/>
                </a:solidFill>
                <a:latin typeface="Tahoma"/>
                <a:ea typeface="Tahoma"/>
                <a:cs typeface="Tahoma"/>
                <a:sym typeface="Tahoma"/>
              </a:defRPr>
            </a:lvl1pPr>
            <a:lvl2pPr indent="0" lvl="1" marL="342900" marR="0" rtl="0" algn="l">
              <a:lnSpc>
                <a:spcPct val="90000"/>
              </a:lnSpc>
              <a:spcBef>
                <a:spcPts val="400"/>
              </a:spcBef>
              <a:spcAft>
                <a:spcPts val="0"/>
              </a:spcAft>
              <a:buClr>
                <a:schemeClr val="dk1"/>
              </a:buClr>
              <a:buSzPts val="1100"/>
              <a:buFont typeface="Arial"/>
              <a:buNone/>
              <a:defRPr b="0" i="0" sz="2100" u="none" cap="none" strike="noStrike">
                <a:solidFill>
                  <a:schemeClr val="dk1"/>
                </a:solidFill>
                <a:latin typeface="Tahoma"/>
                <a:ea typeface="Tahoma"/>
                <a:cs typeface="Tahoma"/>
                <a:sym typeface="Tahoma"/>
              </a:defRPr>
            </a:lvl2pPr>
            <a:lvl3pPr indent="0" lvl="2" marL="685800" marR="0" rtl="0" algn="l">
              <a:lnSpc>
                <a:spcPct val="90000"/>
              </a:lnSpc>
              <a:spcBef>
                <a:spcPts val="400"/>
              </a:spcBef>
              <a:spcAft>
                <a:spcPts val="0"/>
              </a:spcAft>
              <a:buClr>
                <a:schemeClr val="dk1"/>
              </a:buClr>
              <a:buSzPts val="1100"/>
              <a:buFont typeface="Arial"/>
              <a:buNone/>
              <a:defRPr b="0" i="0" sz="1800" u="none" cap="none" strike="noStrike">
                <a:solidFill>
                  <a:schemeClr val="dk1"/>
                </a:solidFill>
                <a:latin typeface="Tahoma"/>
                <a:ea typeface="Tahoma"/>
                <a:cs typeface="Tahoma"/>
                <a:sym typeface="Tahoma"/>
              </a:defRPr>
            </a:lvl3pPr>
            <a:lvl4pPr indent="0" lvl="3" marL="1028700"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Tahoma"/>
                <a:ea typeface="Tahoma"/>
                <a:cs typeface="Tahoma"/>
                <a:sym typeface="Tahoma"/>
              </a:defRPr>
            </a:lvl4pPr>
            <a:lvl5pPr indent="0" lvl="4" marL="1371600"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Tahoma"/>
                <a:ea typeface="Tahoma"/>
                <a:cs typeface="Tahoma"/>
                <a:sym typeface="Tahoma"/>
              </a:defRPr>
            </a:lvl5pPr>
            <a:lvl6pPr indent="0" lvl="5" marL="1714500"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9pPr>
          </a:lstStyle>
          <a:p/>
        </p:txBody>
      </p:sp>
      <p:sp>
        <p:nvSpPr>
          <p:cNvPr id="122" name="Shape 122"/>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Tahoma"/>
                <a:ea typeface="Tahoma"/>
                <a:cs typeface="Tahoma"/>
                <a:sym typeface="Tahoma"/>
              </a:defRPr>
            </a:lvl2pPr>
            <a:lvl3pPr indent="-228600" lvl="2" marL="1371600" marR="0" rtl="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Tahoma"/>
                <a:ea typeface="Tahoma"/>
                <a:cs typeface="Tahoma"/>
                <a:sym typeface="Tahoma"/>
              </a:defRPr>
            </a:lvl3pPr>
            <a:lvl4pPr indent="-228600" lvl="3" marL="18288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Tahoma"/>
                <a:ea typeface="Tahoma"/>
                <a:cs typeface="Tahoma"/>
                <a:sym typeface="Tahoma"/>
              </a:defRPr>
            </a:lvl4pPr>
            <a:lvl5pPr indent="-228600" lvl="4" marL="22860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Tahoma"/>
                <a:ea typeface="Tahoma"/>
                <a:cs typeface="Tahoma"/>
                <a:sym typeface="Tahoma"/>
              </a:defRPr>
            </a:lvl5pPr>
            <a:lvl6pPr indent="-228600" lvl="5" marL="27432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23" name="Shape 123"/>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4" name="Shape 124"/>
          <p:cNvSpPr txBox="1"/>
          <p:nvPr>
            <p:ph idx="11" type="ftr"/>
          </p:nvPr>
        </p:nvSpPr>
        <p:spPr>
          <a:xfrm>
            <a:off x="3028950" y="4767263"/>
            <a:ext cx="30861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5" name="Shape 125"/>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26" name="Shape 126"/>
        <p:cNvGrpSpPr/>
        <p:nvPr/>
      </p:nvGrpSpPr>
      <p:grpSpPr>
        <a:xfrm>
          <a:off x="0" y="0"/>
          <a:ext cx="0" cy="0"/>
          <a:chOff x="0" y="0"/>
          <a:chExt cx="0" cy="0"/>
        </a:xfrm>
      </p:grpSpPr>
      <p:sp>
        <p:nvSpPr>
          <p:cNvPr id="127" name="Shape 12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Tahoma"/>
              <a:buNone/>
              <a:defRPr b="0" i="0" sz="3300" u="none" cap="none" strike="noStrike">
                <a:solidFill>
                  <a:schemeClr val="dk1"/>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28" name="Shape 128"/>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Tahoma"/>
                <a:ea typeface="Tahoma"/>
                <a:cs typeface="Tahoma"/>
                <a:sym typeface="Tahoma"/>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9" name="Shape 129"/>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0" name="Shape 130"/>
          <p:cNvSpPr txBox="1"/>
          <p:nvPr>
            <p:ph idx="11" type="ftr"/>
          </p:nvPr>
        </p:nvSpPr>
        <p:spPr>
          <a:xfrm>
            <a:off x="3028950" y="4767263"/>
            <a:ext cx="30861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1" name="Shape 131"/>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2" name="Shape 132"/>
        <p:cNvGrpSpPr/>
        <p:nvPr/>
      </p:nvGrpSpPr>
      <p:grpSpPr>
        <a:xfrm>
          <a:off x="0" y="0"/>
          <a:ext cx="0" cy="0"/>
          <a:chOff x="0" y="0"/>
          <a:chExt cx="0" cy="0"/>
        </a:xfrm>
      </p:grpSpPr>
      <p:sp>
        <p:nvSpPr>
          <p:cNvPr id="133" name="Shape 133"/>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Tahoma"/>
              <a:buNone/>
              <a:defRPr b="0" i="0" sz="3300" u="none" cap="none" strike="noStrike">
                <a:solidFill>
                  <a:schemeClr val="dk1"/>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34" name="Shape 134"/>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Tahoma"/>
                <a:ea typeface="Tahoma"/>
                <a:cs typeface="Tahoma"/>
                <a:sym typeface="Tahoma"/>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5" name="Shape 135"/>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6" name="Shape 136"/>
          <p:cNvSpPr txBox="1"/>
          <p:nvPr>
            <p:ph idx="11" type="ftr"/>
          </p:nvPr>
        </p:nvSpPr>
        <p:spPr>
          <a:xfrm>
            <a:off x="3028950" y="4767263"/>
            <a:ext cx="3086100" cy="273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7" name="Shape 137"/>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Tahoma"/>
              <a:buNone/>
              <a:defRPr b="0" i="0" sz="3300" u="none" cap="none" strike="noStrike">
                <a:solidFill>
                  <a:schemeClr val="dk1"/>
                </a:solidFill>
                <a:latin typeface="Tahoma"/>
                <a:ea typeface="Tahoma"/>
                <a:cs typeface="Tahoma"/>
                <a:sym typeface="Tahoma"/>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52" name="Shape 52"/>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Tahoma"/>
                <a:ea typeface="Tahoma"/>
                <a:cs typeface="Tahoma"/>
                <a:sym typeface="Tahoma"/>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63.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4.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3.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3.png"/><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5.png"/><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5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6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45.png"/><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5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6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5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5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53.png"/><Relationship Id="rId4" Type="http://schemas.openxmlformats.org/officeDocument/2006/relationships/image" Target="../media/image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54.png"/><Relationship Id="rId4" Type="http://schemas.openxmlformats.org/officeDocument/2006/relationships/image" Target="../media/image4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54.png"/><Relationship Id="rId4" Type="http://schemas.openxmlformats.org/officeDocument/2006/relationships/image" Target="../media/image4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Threat Modeling</a:t>
            </a:r>
            <a:endParaRPr/>
          </a:p>
        </p:txBody>
      </p:sp>
      <p:sp>
        <p:nvSpPr>
          <p:cNvPr id="143" name="Shape 14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Ultimate DevSecOps</a:t>
            </a:r>
            <a:endParaRPr/>
          </a:p>
          <a:p>
            <a:pPr indent="0" lvl="0" marL="0">
              <a:spcBef>
                <a:spcPts val="0"/>
              </a:spcBef>
              <a:spcAft>
                <a:spcPts val="0"/>
              </a:spcAft>
              <a:buNone/>
            </a:pPr>
            <a:r>
              <a:t/>
            </a:r>
            <a:endParaRPr/>
          </a:p>
          <a:p>
            <a:pPr indent="0" lvl="0" marL="0">
              <a:spcBef>
                <a:spcPts val="0"/>
              </a:spcBef>
              <a:spcAft>
                <a:spcPts val="0"/>
              </a:spcAft>
              <a:buNone/>
            </a:pPr>
            <a:r>
              <a:rPr lang="en-GB"/>
              <a:t>Fraser ‘zeroXten’ Scott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In the top 10 biggest companies by market capitalisation</a:t>
            </a:r>
            <a:endParaRPr>
              <a:latin typeface="Roboto"/>
              <a:ea typeface="Roboto"/>
              <a:cs typeface="Roboto"/>
              <a:sym typeface="Roboto"/>
            </a:endParaRPr>
          </a:p>
        </p:txBody>
      </p:sp>
      <p:sp>
        <p:nvSpPr>
          <p:cNvPr id="198" name="Shape 198"/>
          <p:cNvSpPr txBox="1"/>
          <p:nvPr>
            <p:ph idx="1" type="body"/>
          </p:nvPr>
        </p:nvSpPr>
        <p:spPr>
          <a:xfrm>
            <a:off x="311700" y="1425450"/>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3600">
                <a:solidFill>
                  <a:schemeClr val="dk1"/>
                </a:solidFill>
                <a:highlight>
                  <a:srgbClr val="FFFFFF"/>
                </a:highlight>
                <a:latin typeface="Roboto"/>
                <a:ea typeface="Roboto"/>
                <a:cs typeface="Roboto"/>
                <a:sym typeface="Roboto"/>
              </a:rPr>
              <a:t>Amazon</a:t>
            </a:r>
            <a:br>
              <a:rPr lang="en-GB" sz="3600">
                <a:solidFill>
                  <a:schemeClr val="dk1"/>
                </a:solidFill>
                <a:highlight>
                  <a:srgbClr val="FFFFFF"/>
                </a:highlight>
                <a:latin typeface="Roboto"/>
                <a:ea typeface="Roboto"/>
                <a:cs typeface="Roboto"/>
                <a:sym typeface="Roboto"/>
              </a:rPr>
            </a:br>
            <a:r>
              <a:rPr lang="en-GB" sz="3600">
                <a:solidFill>
                  <a:schemeClr val="dk1"/>
                </a:solidFill>
                <a:highlight>
                  <a:srgbClr val="FFFFFF"/>
                </a:highlight>
                <a:latin typeface="Roboto"/>
                <a:ea typeface="Roboto"/>
                <a:cs typeface="Roboto"/>
                <a:sym typeface="Roboto"/>
              </a:rPr>
              <a:t>Apple</a:t>
            </a:r>
            <a:br>
              <a:rPr lang="en-GB" sz="3600">
                <a:solidFill>
                  <a:schemeClr val="dk1"/>
                </a:solidFill>
                <a:highlight>
                  <a:srgbClr val="FFFFFF"/>
                </a:highlight>
                <a:latin typeface="Roboto"/>
                <a:ea typeface="Roboto"/>
                <a:cs typeface="Roboto"/>
                <a:sym typeface="Roboto"/>
              </a:rPr>
            </a:br>
            <a:r>
              <a:rPr lang="en-GB" sz="3600">
                <a:solidFill>
                  <a:schemeClr val="dk1"/>
                </a:solidFill>
                <a:highlight>
                  <a:srgbClr val="FFFFFF"/>
                </a:highlight>
                <a:latin typeface="Roboto"/>
                <a:ea typeface="Roboto"/>
                <a:cs typeface="Roboto"/>
                <a:sym typeface="Roboto"/>
              </a:rPr>
              <a:t>Facebook</a:t>
            </a:r>
            <a:br>
              <a:rPr lang="en-GB" sz="3600">
                <a:solidFill>
                  <a:schemeClr val="dk1"/>
                </a:solidFill>
                <a:highlight>
                  <a:srgbClr val="FFFFFF"/>
                </a:highlight>
                <a:latin typeface="Roboto"/>
                <a:ea typeface="Roboto"/>
                <a:cs typeface="Roboto"/>
                <a:sym typeface="Roboto"/>
              </a:rPr>
            </a:br>
            <a:r>
              <a:rPr lang="en-GB" sz="3600">
                <a:solidFill>
                  <a:schemeClr val="dk1"/>
                </a:solidFill>
                <a:highlight>
                  <a:srgbClr val="FFFFFF"/>
                </a:highlight>
                <a:latin typeface="Roboto"/>
                <a:ea typeface="Roboto"/>
                <a:cs typeface="Roboto"/>
                <a:sym typeface="Roboto"/>
              </a:rPr>
              <a:t>Google</a:t>
            </a:r>
            <a:br>
              <a:rPr lang="en-GB" sz="3600">
                <a:solidFill>
                  <a:schemeClr val="dk1"/>
                </a:solidFill>
                <a:highlight>
                  <a:srgbClr val="FFFFFF"/>
                </a:highlight>
                <a:latin typeface="Roboto"/>
                <a:ea typeface="Roboto"/>
                <a:cs typeface="Roboto"/>
                <a:sym typeface="Roboto"/>
              </a:rPr>
            </a:br>
            <a:r>
              <a:rPr lang="en-GB" sz="3600">
                <a:solidFill>
                  <a:schemeClr val="dk1"/>
                </a:solidFill>
                <a:highlight>
                  <a:srgbClr val="FFFFFF"/>
                </a:highlight>
                <a:latin typeface="Roboto"/>
                <a:ea typeface="Roboto"/>
                <a:cs typeface="Roboto"/>
                <a:sym typeface="Roboto"/>
              </a:rPr>
              <a:t>Microsoft</a:t>
            </a:r>
            <a:endParaRPr sz="36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GitHub The State of the Octoverse 2017</a:t>
            </a:r>
            <a:endParaRPr>
              <a:latin typeface="Roboto"/>
              <a:ea typeface="Roboto"/>
              <a:cs typeface="Roboto"/>
              <a:sym typeface="Roboto"/>
            </a:endParaRPr>
          </a:p>
        </p:txBody>
      </p:sp>
      <p:sp>
        <p:nvSpPr>
          <p:cNvPr id="204" name="Shape 204"/>
          <p:cNvSpPr txBox="1"/>
          <p:nvPr>
            <p:ph idx="1" type="body"/>
          </p:nvPr>
        </p:nvSpPr>
        <p:spPr>
          <a:xfrm>
            <a:off x="748050" y="1190400"/>
            <a:ext cx="7647900" cy="2762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sz="2400">
                <a:solidFill>
                  <a:srgbClr val="000000"/>
                </a:solidFill>
                <a:latin typeface="Roboto"/>
                <a:ea typeface="Roboto"/>
                <a:cs typeface="Roboto"/>
                <a:sym typeface="Roboto"/>
              </a:rPr>
              <a:t>24 million users</a:t>
            </a:r>
            <a:br>
              <a:rPr lang="en-GB" sz="2400">
                <a:solidFill>
                  <a:srgbClr val="000000"/>
                </a:solidFill>
                <a:latin typeface="Roboto"/>
                <a:ea typeface="Roboto"/>
                <a:cs typeface="Roboto"/>
                <a:sym typeface="Roboto"/>
              </a:rPr>
            </a:br>
            <a:r>
              <a:rPr lang="en-GB" sz="2400">
                <a:solidFill>
                  <a:srgbClr val="000000"/>
                </a:solidFill>
                <a:latin typeface="Roboto"/>
                <a:ea typeface="Roboto"/>
                <a:cs typeface="Roboto"/>
                <a:sym typeface="Roboto"/>
              </a:rPr>
              <a:t>1.5 million organisations</a:t>
            </a:r>
            <a:br>
              <a:rPr lang="en-GB" sz="2400">
                <a:solidFill>
                  <a:srgbClr val="000000"/>
                </a:solidFill>
                <a:latin typeface="Roboto"/>
                <a:ea typeface="Roboto"/>
                <a:cs typeface="Roboto"/>
                <a:sym typeface="Roboto"/>
              </a:rPr>
            </a:br>
            <a:r>
              <a:rPr lang="en-GB" sz="2400">
                <a:solidFill>
                  <a:srgbClr val="000000"/>
                </a:solidFill>
                <a:latin typeface="Roboto"/>
                <a:ea typeface="Roboto"/>
                <a:cs typeface="Roboto"/>
                <a:sym typeface="Roboto"/>
              </a:rPr>
              <a:t>67 million repositories</a:t>
            </a:r>
            <a:br>
              <a:rPr lang="en-GB" sz="2400">
                <a:solidFill>
                  <a:srgbClr val="000000"/>
                </a:solidFill>
                <a:latin typeface="Roboto"/>
                <a:ea typeface="Roboto"/>
                <a:cs typeface="Roboto"/>
                <a:sym typeface="Roboto"/>
              </a:rPr>
            </a:br>
            <a:r>
              <a:rPr lang="en-GB" sz="2400">
                <a:solidFill>
                  <a:srgbClr val="000000"/>
                </a:solidFill>
                <a:latin typeface="Roboto"/>
                <a:ea typeface="Roboto"/>
                <a:cs typeface="Roboto"/>
                <a:sym typeface="Roboto"/>
              </a:rPr>
              <a:t>1 billion public commits since september 2016</a:t>
            </a:r>
            <a:br>
              <a:rPr lang="en-GB" sz="2400">
                <a:solidFill>
                  <a:srgbClr val="000000"/>
                </a:solidFill>
                <a:latin typeface="Roboto"/>
                <a:ea typeface="Roboto"/>
                <a:cs typeface="Roboto"/>
                <a:sym typeface="Roboto"/>
              </a:rPr>
            </a:br>
            <a:r>
              <a:rPr lang="en-GB" sz="2400">
                <a:solidFill>
                  <a:srgbClr val="000000"/>
                </a:solidFill>
                <a:latin typeface="Roboto"/>
                <a:ea typeface="Roboto"/>
                <a:cs typeface="Roboto"/>
                <a:sym typeface="Roboto"/>
              </a:rPr>
              <a:t>52% of Fortune 50 companies using GitHub Enterprise</a:t>
            </a:r>
            <a:br>
              <a:rPr lang="en-GB" sz="2400">
                <a:solidFill>
                  <a:srgbClr val="000000"/>
                </a:solidFill>
                <a:latin typeface="Roboto"/>
                <a:ea typeface="Roboto"/>
                <a:cs typeface="Roboto"/>
                <a:sym typeface="Roboto"/>
              </a:rPr>
            </a:br>
            <a:r>
              <a:rPr lang="en-GB" sz="2400">
                <a:solidFill>
                  <a:srgbClr val="000000"/>
                </a:solidFill>
                <a:latin typeface="Roboto"/>
                <a:ea typeface="Roboto"/>
                <a:cs typeface="Roboto"/>
                <a:sym typeface="Roboto"/>
              </a:rPr>
              <a:t>45% of Fortune 100</a:t>
            </a:r>
            <a:endParaRPr sz="2400">
              <a:solidFill>
                <a:srgbClr val="0000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nvSpPr>
        <p:spPr>
          <a:xfrm>
            <a:off x="0" y="4767625"/>
            <a:ext cx="9144000" cy="34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100"/>
              <a:t>http://uk.businessinsider.com/the-cloud-computing-report-an-introduction-to-cloud-solutions-and-their-use-cases-2017-1?r=US&amp;IR=T</a:t>
            </a:r>
            <a:endParaRPr sz="1100"/>
          </a:p>
        </p:txBody>
      </p:sp>
      <p:pic>
        <p:nvPicPr>
          <p:cNvPr id="210" name="Shape 210"/>
          <p:cNvPicPr preferRelativeResize="0"/>
          <p:nvPr/>
        </p:nvPicPr>
        <p:blipFill>
          <a:blip r:embed="rId3">
            <a:alphaModFix/>
          </a:blip>
          <a:stretch>
            <a:fillRect/>
          </a:stretch>
        </p:blipFill>
        <p:spPr>
          <a:xfrm>
            <a:off x="1889552" y="322450"/>
            <a:ext cx="5364899" cy="40236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Aws customers</a:t>
            </a:r>
            <a:endParaRPr>
              <a:latin typeface="Roboto"/>
              <a:ea typeface="Roboto"/>
              <a:cs typeface="Roboto"/>
              <a:sym typeface="Roboto"/>
            </a:endParaRPr>
          </a:p>
        </p:txBody>
      </p:sp>
      <p:sp>
        <p:nvSpPr>
          <p:cNvPr id="216" name="Shape 216"/>
          <p:cNvSpPr txBox="1"/>
          <p:nvPr/>
        </p:nvSpPr>
        <p:spPr>
          <a:xfrm>
            <a:off x="0" y="4812900"/>
            <a:ext cx="9144000" cy="33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100"/>
              <a:t>https://www.slideshare.net/mobile/AmazonWebServices/aws-summit-singapore-keynote-with-stephen-orban-head-of-enterprise-strategy</a:t>
            </a:r>
            <a:endParaRPr sz="1100"/>
          </a:p>
        </p:txBody>
      </p:sp>
      <p:pic>
        <p:nvPicPr>
          <p:cNvPr id="217" name="Shape 217"/>
          <p:cNvPicPr preferRelativeResize="0"/>
          <p:nvPr/>
        </p:nvPicPr>
        <p:blipFill>
          <a:blip r:embed="rId3">
            <a:alphaModFix/>
          </a:blip>
          <a:stretch>
            <a:fillRect/>
          </a:stretch>
        </p:blipFill>
        <p:spPr>
          <a:xfrm>
            <a:off x="1578299" y="1230763"/>
            <a:ext cx="5987396" cy="3369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Shape 222"/>
          <p:cNvPicPr preferRelativeResize="0"/>
          <p:nvPr/>
        </p:nvPicPr>
        <p:blipFill>
          <a:blip r:embed="rId3">
            <a:alphaModFix/>
          </a:blip>
          <a:stretch>
            <a:fillRect/>
          </a:stretch>
        </p:blipFill>
        <p:spPr>
          <a:xfrm>
            <a:off x="948250" y="365525"/>
            <a:ext cx="7183680" cy="3820975"/>
          </a:xfrm>
          <a:prstGeom prst="rect">
            <a:avLst/>
          </a:prstGeom>
          <a:noFill/>
          <a:ln>
            <a:noFill/>
          </a:ln>
        </p:spPr>
      </p:pic>
      <p:sp>
        <p:nvSpPr>
          <p:cNvPr id="223" name="Shape 223"/>
          <p:cNvSpPr txBox="1"/>
          <p:nvPr/>
        </p:nvSpPr>
        <p:spPr>
          <a:xfrm>
            <a:off x="0" y="4856100"/>
            <a:ext cx="9144000" cy="287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http://www.datacenterdynamics.com/content-tracks/colo-cloud/how-containers-are-changing-the-dynamics-for-data-centers/98445.fullarticle</a:t>
            </a:r>
            <a:endParaRPr sz="11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Shape 228"/>
          <p:cNvPicPr preferRelativeResize="0"/>
          <p:nvPr/>
        </p:nvPicPr>
        <p:blipFill>
          <a:blip r:embed="rId3">
            <a:alphaModFix/>
          </a:blip>
          <a:stretch>
            <a:fillRect/>
          </a:stretch>
        </p:blipFill>
        <p:spPr>
          <a:xfrm>
            <a:off x="1176788" y="257800"/>
            <a:ext cx="6790418" cy="3820974"/>
          </a:xfrm>
          <a:prstGeom prst="rect">
            <a:avLst/>
          </a:prstGeom>
          <a:noFill/>
          <a:ln>
            <a:noFill/>
          </a:ln>
        </p:spPr>
      </p:pic>
      <p:sp>
        <p:nvSpPr>
          <p:cNvPr id="229" name="Shape 229"/>
          <p:cNvSpPr txBox="1"/>
          <p:nvPr/>
        </p:nvSpPr>
        <p:spPr>
          <a:xfrm>
            <a:off x="0" y="4885800"/>
            <a:ext cx="9144000" cy="257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https://instinct.radeon.com/en/the-potential-disruptiveness-of-amds-open-source-deep-learning-strategy/</a:t>
            </a:r>
            <a:endParaRPr sz="11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Shape 234"/>
          <p:cNvPicPr preferRelativeResize="0"/>
          <p:nvPr/>
        </p:nvPicPr>
        <p:blipFill>
          <a:blip r:embed="rId3">
            <a:alphaModFix/>
          </a:blip>
          <a:stretch>
            <a:fillRect/>
          </a:stretch>
        </p:blipFill>
        <p:spPr>
          <a:xfrm>
            <a:off x="1728063" y="109300"/>
            <a:ext cx="5687874" cy="4200900"/>
          </a:xfrm>
          <a:prstGeom prst="rect">
            <a:avLst/>
          </a:prstGeom>
          <a:noFill/>
          <a:ln>
            <a:noFill/>
          </a:ln>
        </p:spPr>
      </p:pic>
      <p:sp>
        <p:nvSpPr>
          <p:cNvPr id="235" name="Shape 235"/>
          <p:cNvSpPr txBox="1"/>
          <p:nvPr/>
        </p:nvSpPr>
        <p:spPr>
          <a:xfrm>
            <a:off x="0" y="4877700"/>
            <a:ext cx="9144000" cy="265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http://uk.businessinsider.com/drone-industry-analysis-market-trends-growth-forecasts-2017-7?r=US&amp;IR=T</a:t>
            </a:r>
            <a:endParaRPr sz="1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39" name="Shape 239"/>
        <p:cNvGrpSpPr/>
        <p:nvPr/>
      </p:nvGrpSpPr>
      <p:grpSpPr>
        <a:xfrm>
          <a:off x="0" y="0"/>
          <a:ext cx="0" cy="0"/>
          <a:chOff x="0" y="0"/>
          <a:chExt cx="0" cy="0"/>
        </a:xfrm>
      </p:grpSpPr>
      <p:sp>
        <p:nvSpPr>
          <p:cNvPr id="240" name="Shape 2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solidFill>
                  <a:srgbClr val="F3F3F3"/>
                </a:solidFill>
                <a:latin typeface="Roboto"/>
                <a:ea typeface="Roboto"/>
                <a:cs typeface="Roboto"/>
                <a:sym typeface="Roboto"/>
              </a:rPr>
              <a:t>Is security keeping up?</a:t>
            </a:r>
            <a:endParaRPr>
              <a:solidFill>
                <a:srgbClr val="F3F3F3"/>
              </a:solidFill>
              <a:latin typeface="Roboto"/>
              <a:ea typeface="Roboto"/>
              <a:cs typeface="Roboto"/>
              <a:sym typeface="Roboto"/>
            </a:endParaRPr>
          </a:p>
        </p:txBody>
      </p:sp>
      <p:pic>
        <p:nvPicPr>
          <p:cNvPr id="241" name="Shape 241"/>
          <p:cNvPicPr preferRelativeResize="0"/>
          <p:nvPr/>
        </p:nvPicPr>
        <p:blipFill>
          <a:blip r:embed="rId3">
            <a:alphaModFix/>
          </a:blip>
          <a:stretch>
            <a:fillRect/>
          </a:stretch>
        </p:blipFill>
        <p:spPr>
          <a:xfrm>
            <a:off x="2084736" y="1250900"/>
            <a:ext cx="4974524" cy="3316350"/>
          </a:xfrm>
          <a:prstGeom prst="rect">
            <a:avLst/>
          </a:prstGeom>
          <a:noFill/>
          <a:ln>
            <a:noFill/>
          </a:ln>
        </p:spPr>
      </p:pic>
      <p:sp>
        <p:nvSpPr>
          <p:cNvPr id="242" name="Shape 242"/>
          <p:cNvSpPr txBox="1"/>
          <p:nvPr/>
        </p:nvSpPr>
        <p:spPr>
          <a:xfrm>
            <a:off x="0" y="4892100"/>
            <a:ext cx="5021400" cy="251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rgbClr val="F3F3F3"/>
                </a:solidFill>
              </a:rPr>
              <a:t>https://www.snopes.com/fact-check/wolf-pack-photo/</a:t>
            </a:r>
            <a:endParaRPr sz="1100">
              <a:solidFill>
                <a:srgbClr val="F3F3F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Scale of breaches: Then</a:t>
            </a:r>
            <a:endParaRPr>
              <a:latin typeface="Roboto"/>
              <a:ea typeface="Roboto"/>
              <a:cs typeface="Roboto"/>
              <a:sym typeface="Roboto"/>
            </a:endParaRPr>
          </a:p>
        </p:txBody>
      </p:sp>
      <p:pic>
        <p:nvPicPr>
          <p:cNvPr id="248" name="Shape 248"/>
          <p:cNvPicPr preferRelativeResize="0"/>
          <p:nvPr/>
        </p:nvPicPr>
        <p:blipFill>
          <a:blip r:embed="rId3">
            <a:alphaModFix/>
          </a:blip>
          <a:stretch>
            <a:fillRect/>
          </a:stretch>
        </p:blipFill>
        <p:spPr>
          <a:xfrm>
            <a:off x="783400" y="1017725"/>
            <a:ext cx="7577188" cy="3820975"/>
          </a:xfrm>
          <a:prstGeom prst="rect">
            <a:avLst/>
          </a:prstGeom>
          <a:noFill/>
          <a:ln>
            <a:noFill/>
          </a:ln>
        </p:spPr>
      </p:pic>
      <p:sp>
        <p:nvSpPr>
          <p:cNvPr id="249" name="Shape 249"/>
          <p:cNvSpPr txBox="1"/>
          <p:nvPr/>
        </p:nvSpPr>
        <p:spPr>
          <a:xfrm>
            <a:off x="0" y="4838700"/>
            <a:ext cx="9144000" cy="294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http://www.informationisbeautiful.net/visualizations/worlds-biggest-data-breaches-hacks/</a:t>
            </a:r>
            <a:endParaRPr sz="11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Scale of breaches: Now</a:t>
            </a:r>
            <a:endParaRPr>
              <a:latin typeface="Roboto"/>
              <a:ea typeface="Roboto"/>
              <a:cs typeface="Roboto"/>
              <a:sym typeface="Roboto"/>
            </a:endParaRPr>
          </a:p>
        </p:txBody>
      </p:sp>
      <p:pic>
        <p:nvPicPr>
          <p:cNvPr id="255" name="Shape 255"/>
          <p:cNvPicPr preferRelativeResize="0"/>
          <p:nvPr/>
        </p:nvPicPr>
        <p:blipFill>
          <a:blip r:embed="rId3">
            <a:alphaModFix/>
          </a:blip>
          <a:stretch>
            <a:fillRect/>
          </a:stretch>
        </p:blipFill>
        <p:spPr>
          <a:xfrm>
            <a:off x="1110100" y="941525"/>
            <a:ext cx="6923804" cy="3820975"/>
          </a:xfrm>
          <a:prstGeom prst="rect">
            <a:avLst/>
          </a:prstGeom>
          <a:noFill/>
          <a:ln>
            <a:noFill/>
          </a:ln>
        </p:spPr>
      </p:pic>
      <p:sp>
        <p:nvSpPr>
          <p:cNvPr id="256" name="Shape 256"/>
          <p:cNvSpPr txBox="1"/>
          <p:nvPr/>
        </p:nvSpPr>
        <p:spPr>
          <a:xfrm>
            <a:off x="0" y="4820100"/>
            <a:ext cx="9144000" cy="323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http://www.informationisbeautiful.net/visualizations/worlds-biggest-data-breaches-hacks/</a:t>
            </a:r>
            <a:endParaRPr sz="1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About me</a:t>
            </a:r>
            <a:endParaRPr>
              <a:latin typeface="Roboto"/>
              <a:ea typeface="Roboto"/>
              <a:cs typeface="Roboto"/>
              <a:sym typeface="Roboto"/>
            </a:endParaRPr>
          </a:p>
        </p:txBody>
      </p:sp>
      <p:sp>
        <p:nvSpPr>
          <p:cNvPr id="149" name="Shape 1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chemeClr val="dk1"/>
              </a:buClr>
              <a:buSzPts val="2400"/>
              <a:buFont typeface="Roboto"/>
              <a:buChar char="●"/>
            </a:pPr>
            <a:r>
              <a:rPr lang="en-GB" sz="2400">
                <a:solidFill>
                  <a:schemeClr val="dk1"/>
                </a:solidFill>
                <a:latin typeface="Roboto"/>
                <a:ea typeface="Roboto"/>
                <a:cs typeface="Roboto"/>
                <a:sym typeface="Roboto"/>
              </a:rPr>
              <a:t>Cyber Threat Modeling Engineer at Capital One</a:t>
            </a:r>
            <a:endParaRPr sz="2400">
              <a:solidFill>
                <a:schemeClr val="dk1"/>
              </a:solidFill>
              <a:latin typeface="Roboto"/>
              <a:ea typeface="Roboto"/>
              <a:cs typeface="Roboto"/>
              <a:sym typeface="Roboto"/>
            </a:endParaRPr>
          </a:p>
          <a:p>
            <a:pPr indent="-381000" lvl="0" marL="457200" rtl="0">
              <a:spcBef>
                <a:spcPts val="0"/>
              </a:spcBef>
              <a:spcAft>
                <a:spcPts val="0"/>
              </a:spcAft>
              <a:buClr>
                <a:schemeClr val="dk1"/>
              </a:buClr>
              <a:buSzPts val="2400"/>
              <a:buFont typeface="Roboto"/>
              <a:buChar char="●"/>
            </a:pPr>
            <a:r>
              <a:rPr lang="en-GB" sz="2400">
                <a:solidFill>
                  <a:schemeClr val="dk1"/>
                </a:solidFill>
                <a:latin typeface="Roboto"/>
                <a:ea typeface="Roboto"/>
                <a:cs typeface="Roboto"/>
                <a:sym typeface="Roboto"/>
              </a:rPr>
              <a:t>Ex Cloud SecOps/DevOps/SysAdmin/NOC engineer</a:t>
            </a:r>
            <a:endParaRPr sz="2400">
              <a:solidFill>
                <a:schemeClr val="dk1"/>
              </a:solidFill>
              <a:latin typeface="Roboto"/>
              <a:ea typeface="Roboto"/>
              <a:cs typeface="Roboto"/>
              <a:sym typeface="Roboto"/>
            </a:endParaRPr>
          </a:p>
          <a:p>
            <a:pPr indent="-381000" lvl="0" marL="457200" rtl="0">
              <a:spcBef>
                <a:spcPts val="0"/>
              </a:spcBef>
              <a:spcAft>
                <a:spcPts val="0"/>
              </a:spcAft>
              <a:buClr>
                <a:schemeClr val="dk1"/>
              </a:buClr>
              <a:buSzPts val="2400"/>
              <a:buFont typeface="Roboto"/>
              <a:buChar char="●"/>
            </a:pPr>
            <a:r>
              <a:rPr lang="en-GB" sz="2400">
                <a:solidFill>
                  <a:schemeClr val="dk1"/>
                </a:solidFill>
                <a:latin typeface="Roboto"/>
                <a:ea typeface="Roboto"/>
                <a:cs typeface="Roboto"/>
                <a:sym typeface="Roboto"/>
              </a:rPr>
              <a:t>Hates word documents and spreadsheets</a:t>
            </a:r>
            <a:endParaRPr sz="2400">
              <a:solidFill>
                <a:schemeClr val="dk1"/>
              </a:solidFill>
              <a:latin typeface="Roboto"/>
              <a:ea typeface="Roboto"/>
              <a:cs typeface="Roboto"/>
              <a:sym typeface="Roboto"/>
            </a:endParaRPr>
          </a:p>
          <a:p>
            <a:pPr indent="-381000" lvl="0" marL="457200" rtl="0">
              <a:spcBef>
                <a:spcPts val="0"/>
              </a:spcBef>
              <a:spcAft>
                <a:spcPts val="0"/>
              </a:spcAft>
              <a:buClr>
                <a:schemeClr val="dk1"/>
              </a:buClr>
              <a:buSzPts val="2400"/>
              <a:buFont typeface="Roboto"/>
              <a:buChar char="●"/>
            </a:pPr>
            <a:r>
              <a:rPr lang="en-GB" sz="2400">
                <a:solidFill>
                  <a:schemeClr val="dk1"/>
                </a:solidFill>
                <a:latin typeface="Roboto"/>
                <a:ea typeface="Roboto"/>
                <a:cs typeface="Roboto"/>
                <a:sym typeface="Roboto"/>
              </a:rPr>
              <a:t>Loves putting everything in Git </a:t>
            </a:r>
            <a:endParaRPr sz="2400">
              <a:solidFill>
                <a:schemeClr val="dk1"/>
              </a:solidFill>
              <a:latin typeface="Roboto"/>
              <a:ea typeface="Roboto"/>
              <a:cs typeface="Roboto"/>
              <a:sym typeface="Roboto"/>
            </a:endParaRPr>
          </a:p>
          <a:p>
            <a:pPr indent="-381000" lvl="0" marL="457200" rtl="0">
              <a:spcBef>
                <a:spcPts val="0"/>
              </a:spcBef>
              <a:spcAft>
                <a:spcPts val="0"/>
              </a:spcAft>
              <a:buClr>
                <a:schemeClr val="dk1"/>
              </a:buClr>
              <a:buSzPts val="2400"/>
              <a:buFont typeface="Roboto"/>
              <a:buChar char="●"/>
            </a:pPr>
            <a:r>
              <a:rPr lang="en-GB" sz="2400">
                <a:solidFill>
                  <a:schemeClr val="dk1"/>
                </a:solidFill>
                <a:latin typeface="Roboto"/>
                <a:ea typeface="Roboto"/>
                <a:cs typeface="Roboto"/>
                <a:sym typeface="Roboto"/>
              </a:rPr>
              <a:t>Threat modeling enthusiast</a:t>
            </a:r>
            <a:endParaRPr sz="2400">
              <a:solidFill>
                <a:schemeClr val="dk1"/>
              </a:solidFill>
              <a:latin typeface="Roboto"/>
              <a:ea typeface="Roboto"/>
              <a:cs typeface="Roboto"/>
              <a:sym typeface="Roboto"/>
            </a:endParaRPr>
          </a:p>
          <a:p>
            <a:pPr indent="-381000" lvl="0" marL="457200" rtl="0">
              <a:spcBef>
                <a:spcPts val="0"/>
              </a:spcBef>
              <a:spcAft>
                <a:spcPts val="0"/>
              </a:spcAft>
              <a:buClr>
                <a:schemeClr val="dk1"/>
              </a:buClr>
              <a:buSzPts val="2400"/>
              <a:buFont typeface="Roboto"/>
              <a:buChar char="●"/>
            </a:pPr>
            <a:r>
              <a:rPr lang="en-GB" sz="2400">
                <a:solidFill>
                  <a:schemeClr val="dk1"/>
                </a:solidFill>
                <a:latin typeface="Roboto"/>
                <a:ea typeface="Roboto"/>
                <a:cs typeface="Roboto"/>
                <a:sym typeface="Roboto"/>
              </a:rPr>
              <a:t>Created ThreatSpec and the OWASP Cloud Security project</a:t>
            </a:r>
            <a:endParaRPr sz="2400">
              <a:solidFill>
                <a:schemeClr val="dk1"/>
              </a:solidFill>
              <a:latin typeface="Roboto"/>
              <a:ea typeface="Roboto"/>
              <a:cs typeface="Roboto"/>
              <a:sym typeface="Roboto"/>
            </a:endParaRPr>
          </a:p>
          <a:p>
            <a:pPr indent="-381000" lvl="0" marL="457200" rtl="0">
              <a:spcBef>
                <a:spcPts val="0"/>
              </a:spcBef>
              <a:spcAft>
                <a:spcPts val="0"/>
              </a:spcAft>
              <a:buClr>
                <a:schemeClr val="dk1"/>
              </a:buClr>
              <a:buSzPts val="2400"/>
              <a:buFont typeface="Roboto"/>
              <a:buChar char="●"/>
            </a:pPr>
            <a:r>
              <a:rPr lang="en-GB" sz="2400">
                <a:solidFill>
                  <a:schemeClr val="dk1"/>
                </a:solidFill>
                <a:latin typeface="Roboto"/>
                <a:ea typeface="Roboto"/>
                <a:cs typeface="Roboto"/>
                <a:sym typeface="Roboto"/>
              </a:rPr>
              <a:t>@zeroXten on Twitter</a:t>
            </a:r>
            <a:endParaRPr sz="24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Number of vulnerabilities</a:t>
            </a:r>
            <a:endParaRPr>
              <a:latin typeface="Roboto"/>
              <a:ea typeface="Roboto"/>
              <a:cs typeface="Roboto"/>
              <a:sym typeface="Roboto"/>
            </a:endParaRPr>
          </a:p>
        </p:txBody>
      </p:sp>
      <p:pic>
        <p:nvPicPr>
          <p:cNvPr id="262" name="Shape 262"/>
          <p:cNvPicPr preferRelativeResize="0"/>
          <p:nvPr/>
        </p:nvPicPr>
        <p:blipFill>
          <a:blip r:embed="rId3">
            <a:alphaModFix/>
          </a:blip>
          <a:stretch>
            <a:fillRect/>
          </a:stretch>
        </p:blipFill>
        <p:spPr>
          <a:xfrm>
            <a:off x="597800" y="1170125"/>
            <a:ext cx="7658210" cy="3820975"/>
          </a:xfrm>
          <a:prstGeom prst="rect">
            <a:avLst/>
          </a:prstGeom>
          <a:noFill/>
          <a:ln>
            <a:noFill/>
          </a:ln>
        </p:spPr>
      </p:pic>
      <p:sp>
        <p:nvSpPr>
          <p:cNvPr id="263" name="Shape 263"/>
          <p:cNvSpPr txBox="1"/>
          <p:nvPr/>
        </p:nvSpPr>
        <p:spPr>
          <a:xfrm>
            <a:off x="0" y="4851000"/>
            <a:ext cx="9144000" cy="292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https://blog.rapid7.com/2018/04/30/cve-100k-by-the-numbers/</a:t>
            </a:r>
            <a:endParaRPr sz="11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nvSpPr>
        <p:spPr>
          <a:xfrm>
            <a:off x="0" y="4870500"/>
            <a:ext cx="91440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https://twitter.com/internetofshit</a:t>
            </a:r>
            <a:endParaRPr sz="1100"/>
          </a:p>
        </p:txBody>
      </p:sp>
      <p:pic>
        <p:nvPicPr>
          <p:cNvPr id="269" name="Shape 269"/>
          <p:cNvPicPr preferRelativeResize="0"/>
          <p:nvPr/>
        </p:nvPicPr>
        <p:blipFill>
          <a:blip r:embed="rId3">
            <a:alphaModFix/>
          </a:blip>
          <a:stretch>
            <a:fillRect/>
          </a:stretch>
        </p:blipFill>
        <p:spPr>
          <a:xfrm>
            <a:off x="875525" y="87750"/>
            <a:ext cx="7392945" cy="4565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UK Cybercrime</a:t>
            </a:r>
            <a:endParaRPr>
              <a:latin typeface="Roboto"/>
              <a:ea typeface="Roboto"/>
              <a:cs typeface="Roboto"/>
              <a:sym typeface="Roboto"/>
            </a:endParaRPr>
          </a:p>
        </p:txBody>
      </p:sp>
      <p:pic>
        <p:nvPicPr>
          <p:cNvPr id="275" name="Shape 275"/>
          <p:cNvPicPr preferRelativeResize="0"/>
          <p:nvPr/>
        </p:nvPicPr>
        <p:blipFill>
          <a:blip r:embed="rId3">
            <a:alphaModFix/>
          </a:blip>
          <a:stretch>
            <a:fillRect/>
          </a:stretch>
        </p:blipFill>
        <p:spPr>
          <a:xfrm>
            <a:off x="1553200" y="999025"/>
            <a:ext cx="6558920" cy="3820976"/>
          </a:xfrm>
          <a:prstGeom prst="rect">
            <a:avLst/>
          </a:prstGeom>
          <a:noFill/>
          <a:ln>
            <a:noFill/>
          </a:ln>
        </p:spPr>
      </p:pic>
      <p:sp>
        <p:nvSpPr>
          <p:cNvPr id="276" name="Shape 276"/>
          <p:cNvSpPr txBox="1"/>
          <p:nvPr/>
        </p:nvSpPr>
        <p:spPr>
          <a:xfrm>
            <a:off x="0" y="4870500"/>
            <a:ext cx="91440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https://www.theguardian.com/uk-news/2017/jan/24/uk-fraud-record-cybercrime-kpmg</a:t>
            </a:r>
            <a:endParaRPr sz="1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741B47"/>
        </a:solidFill>
      </p:bgPr>
    </p:bg>
    <p:spTree>
      <p:nvGrpSpPr>
        <p:cNvPr id="280" name="Shape 280"/>
        <p:cNvGrpSpPr/>
        <p:nvPr/>
      </p:nvGrpSpPr>
      <p:grpSpPr>
        <a:xfrm>
          <a:off x="0" y="0"/>
          <a:ext cx="0" cy="0"/>
          <a:chOff x="0" y="0"/>
          <a:chExt cx="0" cy="0"/>
        </a:xfrm>
      </p:grpSpPr>
      <p:sp>
        <p:nvSpPr>
          <p:cNvPr id="281" name="Shape 281"/>
          <p:cNvSpPr txBox="1"/>
          <p:nvPr>
            <p:ph type="title"/>
          </p:nvPr>
        </p:nvSpPr>
        <p:spPr>
          <a:xfrm>
            <a:off x="311700" y="296199"/>
            <a:ext cx="8520600" cy="4464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sz="7600">
                <a:solidFill>
                  <a:srgbClr val="F3F3F3"/>
                </a:solidFill>
                <a:latin typeface="Pathway Gothic One"/>
                <a:ea typeface="Pathway Gothic One"/>
                <a:cs typeface="Pathway Gothic One"/>
                <a:sym typeface="Pathway Gothic One"/>
              </a:rPr>
              <a:t>Computers</a:t>
            </a:r>
            <a:r>
              <a:rPr lang="en-GB" sz="7600">
                <a:solidFill>
                  <a:srgbClr val="F3F3F3"/>
                </a:solidFill>
                <a:latin typeface="Pathway Gothic One"/>
                <a:ea typeface="Pathway Gothic One"/>
                <a:cs typeface="Pathway Gothic One"/>
                <a:sym typeface="Pathway Gothic One"/>
              </a:rPr>
              <a:t> </a:t>
            </a:r>
            <a:r>
              <a:rPr lang="en-GB" sz="7600">
                <a:solidFill>
                  <a:srgbClr val="F3F3F3"/>
                </a:solidFill>
                <a:latin typeface="Pathway Gothic One"/>
                <a:ea typeface="Pathway Gothic One"/>
                <a:cs typeface="Pathway Gothic One"/>
                <a:sym typeface="Pathway Gothic One"/>
              </a:rPr>
              <a:t>are</a:t>
            </a:r>
            <a:r>
              <a:rPr lang="en-GB" sz="7600">
                <a:solidFill>
                  <a:srgbClr val="F3F3F3"/>
                </a:solidFill>
                <a:latin typeface="Pathway Gothic One"/>
                <a:ea typeface="Pathway Gothic One"/>
                <a:cs typeface="Pathway Gothic One"/>
                <a:sym typeface="Pathway Gothic One"/>
              </a:rPr>
              <a:t> </a:t>
            </a:r>
            <a:r>
              <a:rPr b="1" i="1" lang="en-GB" sz="7600" u="sng">
                <a:solidFill>
                  <a:srgbClr val="F3F3F3"/>
                </a:solidFill>
                <a:latin typeface="Pathway Gothic One"/>
                <a:ea typeface="Pathway Gothic One"/>
                <a:cs typeface="Pathway Gothic One"/>
                <a:sym typeface="Pathway Gothic One"/>
              </a:rPr>
              <a:t>EVERYWHERE</a:t>
            </a:r>
            <a:endParaRPr b="1" i="1" sz="7600" u="sng">
              <a:solidFill>
                <a:srgbClr val="F3F3F3"/>
              </a:solidFill>
              <a:latin typeface="Pathway Gothic One"/>
              <a:ea typeface="Pathway Gothic One"/>
              <a:cs typeface="Pathway Gothic One"/>
              <a:sym typeface="Pathway Gothic One"/>
            </a:endParaRPr>
          </a:p>
          <a:p>
            <a:pPr indent="0" lvl="0" marL="0">
              <a:spcBef>
                <a:spcPts val="0"/>
              </a:spcBef>
              <a:spcAft>
                <a:spcPts val="0"/>
              </a:spcAft>
              <a:buNone/>
            </a:pPr>
            <a:r>
              <a:rPr lang="en-GB" sz="7600">
                <a:solidFill>
                  <a:srgbClr val="F3F3F3"/>
                </a:solidFill>
                <a:latin typeface="Pathway Gothic One"/>
                <a:ea typeface="Pathway Gothic One"/>
                <a:cs typeface="Pathway Gothic One"/>
                <a:sym typeface="Pathway Gothic One"/>
              </a:rPr>
              <a:t>and we need to get better at securing them</a:t>
            </a:r>
            <a:endParaRPr sz="7600">
              <a:solidFill>
                <a:srgbClr val="F3F3F3"/>
              </a:solidFill>
              <a:latin typeface="Pathway Gothic One"/>
              <a:ea typeface="Pathway Gothic One"/>
              <a:cs typeface="Pathway Gothic One"/>
              <a:sym typeface="Pathway Gothic On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85" name="Shape 285"/>
        <p:cNvGrpSpPr/>
        <p:nvPr/>
      </p:nvGrpSpPr>
      <p:grpSpPr>
        <a:xfrm>
          <a:off x="0" y="0"/>
          <a:ext cx="0" cy="0"/>
          <a:chOff x="0" y="0"/>
          <a:chExt cx="0" cy="0"/>
        </a:xfrm>
      </p:grpSpPr>
      <p:pic>
        <p:nvPicPr>
          <p:cNvPr id="286" name="Shape 286"/>
          <p:cNvPicPr preferRelativeResize="0"/>
          <p:nvPr/>
        </p:nvPicPr>
        <p:blipFill>
          <a:blip r:embed="rId3">
            <a:alphaModFix/>
          </a:blip>
          <a:stretch>
            <a:fillRect/>
          </a:stretch>
        </p:blipFill>
        <p:spPr>
          <a:xfrm>
            <a:off x="2516413" y="83400"/>
            <a:ext cx="4111176" cy="4700926"/>
          </a:xfrm>
          <a:prstGeom prst="rect">
            <a:avLst/>
          </a:prstGeom>
          <a:noFill/>
          <a:ln>
            <a:noFill/>
          </a:ln>
        </p:spPr>
      </p:pic>
      <p:sp>
        <p:nvSpPr>
          <p:cNvPr id="287" name="Shape 287"/>
          <p:cNvSpPr txBox="1"/>
          <p:nvPr/>
        </p:nvSpPr>
        <p:spPr>
          <a:xfrm>
            <a:off x="13" y="4784325"/>
            <a:ext cx="9144000" cy="359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rgbClr val="FFFFFF"/>
                </a:solidFill>
              </a:rPr>
              <a:t>https://www.taleas.com/memes/i-m-getting-tired-of-all-this-doom-and-gloom-why-can-t-i-just-open-up-my-own-hair-salon-an.html</a:t>
            </a:r>
            <a:endParaRPr sz="11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id="292" name="Shape 292"/>
          <p:cNvPicPr preferRelativeResize="0"/>
          <p:nvPr/>
        </p:nvPicPr>
        <p:blipFill>
          <a:blip r:embed="rId3">
            <a:alphaModFix/>
          </a:blip>
          <a:stretch>
            <a:fillRect/>
          </a:stretch>
        </p:blipFill>
        <p:spPr>
          <a:xfrm>
            <a:off x="1322654" y="1093925"/>
            <a:ext cx="6498684" cy="3647274"/>
          </a:xfrm>
          <a:prstGeom prst="rect">
            <a:avLst/>
          </a:prstGeom>
          <a:noFill/>
          <a:ln>
            <a:noFill/>
          </a:ln>
        </p:spPr>
      </p:pic>
      <p:sp>
        <p:nvSpPr>
          <p:cNvPr id="293" name="Shape 293"/>
          <p:cNvSpPr txBox="1"/>
          <p:nvPr/>
        </p:nvSpPr>
        <p:spPr>
          <a:xfrm>
            <a:off x="0" y="4848900"/>
            <a:ext cx="2535900" cy="294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http://sonic.wikia.com/wiki/Mombot</a:t>
            </a:r>
            <a:endParaRPr sz="1100">
              <a:solidFill>
                <a:schemeClr val="dk1"/>
              </a:solidFill>
            </a:endParaRPr>
          </a:p>
        </p:txBody>
      </p:sp>
      <p:sp>
        <p:nvSpPr>
          <p:cNvPr id="294" name="Shape 2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Silicon Valley MomBot 2.0</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Hans Jørgen Wiberg</a:t>
            </a:r>
            <a:endParaRPr>
              <a:latin typeface="Roboto"/>
              <a:ea typeface="Roboto"/>
              <a:cs typeface="Roboto"/>
              <a:sym typeface="Roboto"/>
            </a:endParaRPr>
          </a:p>
        </p:txBody>
      </p:sp>
      <p:pic>
        <p:nvPicPr>
          <p:cNvPr id="300" name="Shape 300"/>
          <p:cNvPicPr preferRelativeResize="0"/>
          <p:nvPr/>
        </p:nvPicPr>
        <p:blipFill>
          <a:blip r:embed="rId3">
            <a:alphaModFix/>
          </a:blip>
          <a:stretch>
            <a:fillRect/>
          </a:stretch>
        </p:blipFill>
        <p:spPr>
          <a:xfrm>
            <a:off x="2767250" y="1127000"/>
            <a:ext cx="3810000" cy="3810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Be My Eyes</a:t>
            </a:r>
            <a:endParaRPr>
              <a:latin typeface="Roboto"/>
              <a:ea typeface="Roboto"/>
              <a:cs typeface="Roboto"/>
              <a:sym typeface="Roboto"/>
            </a:endParaRPr>
          </a:p>
        </p:txBody>
      </p:sp>
      <p:pic>
        <p:nvPicPr>
          <p:cNvPr id="306" name="Shape 306"/>
          <p:cNvPicPr preferRelativeResize="0"/>
          <p:nvPr/>
        </p:nvPicPr>
        <p:blipFill>
          <a:blip r:embed="rId3">
            <a:alphaModFix/>
          </a:blip>
          <a:stretch>
            <a:fillRect/>
          </a:stretch>
        </p:blipFill>
        <p:spPr>
          <a:xfrm>
            <a:off x="1153950" y="1111425"/>
            <a:ext cx="6836099" cy="3671350"/>
          </a:xfrm>
          <a:prstGeom prst="rect">
            <a:avLst/>
          </a:prstGeom>
          <a:noFill/>
          <a:ln>
            <a:noFill/>
          </a:ln>
        </p:spPr>
      </p:pic>
      <p:sp>
        <p:nvSpPr>
          <p:cNvPr id="307" name="Shape 307"/>
          <p:cNvSpPr txBox="1"/>
          <p:nvPr/>
        </p:nvSpPr>
        <p:spPr>
          <a:xfrm>
            <a:off x="0" y="4827425"/>
            <a:ext cx="2844600" cy="351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https://www.bemyeyes.com/</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id="312" name="Shape 312"/>
          <p:cNvPicPr preferRelativeResize="0"/>
          <p:nvPr/>
        </p:nvPicPr>
        <p:blipFill>
          <a:blip r:embed="rId3">
            <a:alphaModFix/>
          </a:blip>
          <a:stretch>
            <a:fillRect/>
          </a:stretch>
        </p:blipFill>
        <p:spPr>
          <a:xfrm>
            <a:off x="1009950" y="0"/>
            <a:ext cx="7124101" cy="4754050"/>
          </a:xfrm>
          <a:prstGeom prst="rect">
            <a:avLst/>
          </a:prstGeom>
          <a:noFill/>
          <a:ln>
            <a:noFill/>
          </a:ln>
        </p:spPr>
      </p:pic>
      <p:sp>
        <p:nvSpPr>
          <p:cNvPr id="313" name="Shape 313"/>
          <p:cNvSpPr txBox="1"/>
          <p:nvPr/>
        </p:nvSpPr>
        <p:spPr>
          <a:xfrm>
            <a:off x="0" y="4712400"/>
            <a:ext cx="9144000" cy="431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http://www.news.com.au/technology/innovation/inventions/drones-saves-lives-of-two-teenagers-off-nsw-north-coast-in-world-first-rescue/news-story/97fccbe0b081c3c380face170d72b09c</a:t>
            </a:r>
            <a:endParaRPr sz="1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pic>
        <p:nvPicPr>
          <p:cNvPr id="318" name="Shape 318"/>
          <p:cNvPicPr preferRelativeResize="0"/>
          <p:nvPr/>
        </p:nvPicPr>
        <p:blipFill>
          <a:blip r:embed="rId3">
            <a:alphaModFix/>
          </a:blip>
          <a:stretch>
            <a:fillRect/>
          </a:stretch>
        </p:blipFill>
        <p:spPr>
          <a:xfrm>
            <a:off x="152400" y="417288"/>
            <a:ext cx="8839201" cy="1722829"/>
          </a:xfrm>
          <a:prstGeom prst="rect">
            <a:avLst/>
          </a:prstGeom>
          <a:noFill/>
          <a:ln>
            <a:noFill/>
          </a:ln>
        </p:spPr>
      </p:pic>
      <p:pic>
        <p:nvPicPr>
          <p:cNvPr id="319" name="Shape 319"/>
          <p:cNvPicPr preferRelativeResize="0"/>
          <p:nvPr/>
        </p:nvPicPr>
        <p:blipFill>
          <a:blip r:embed="rId4">
            <a:alphaModFix/>
          </a:blip>
          <a:stretch>
            <a:fillRect/>
          </a:stretch>
        </p:blipFill>
        <p:spPr>
          <a:xfrm>
            <a:off x="152400" y="2118592"/>
            <a:ext cx="6447389" cy="2698584"/>
          </a:xfrm>
          <a:prstGeom prst="rect">
            <a:avLst/>
          </a:prstGeom>
          <a:noFill/>
          <a:ln>
            <a:noFill/>
          </a:ln>
        </p:spPr>
      </p:pic>
      <p:sp>
        <p:nvSpPr>
          <p:cNvPr id="320" name="Shape 320"/>
          <p:cNvSpPr txBox="1"/>
          <p:nvPr/>
        </p:nvSpPr>
        <p:spPr>
          <a:xfrm>
            <a:off x="0" y="4683900"/>
            <a:ext cx="9144000" cy="459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https://hbr.org/2018/03/using-ai-to-invent-new-medical-tests</a:t>
            </a:r>
            <a:endParaRPr sz="1100">
              <a:solidFill>
                <a:schemeClr val="dk1"/>
              </a:solidFill>
            </a:endParaRPr>
          </a:p>
          <a:p>
            <a:pPr indent="0" lvl="0" marL="0" rtl="0">
              <a:spcBef>
                <a:spcPts val="0"/>
              </a:spcBef>
              <a:spcAft>
                <a:spcPts val="0"/>
              </a:spcAft>
              <a:buNone/>
            </a:pPr>
            <a:r>
              <a:rPr lang="en-GB" sz="1100">
                <a:solidFill>
                  <a:schemeClr val="dk1"/>
                </a:solidFill>
              </a:rPr>
              <a:t>https://uk.reuters.com/article/us-fda-ai-approval/u-s-fda-approves-ai-device-to-detect-diabetic-eye-disease-idUKKBN1HI2LC</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Shape 155"/>
          <p:cNvPicPr preferRelativeResize="0"/>
          <p:nvPr/>
        </p:nvPicPr>
        <p:blipFill>
          <a:blip r:embed="rId3">
            <a:alphaModFix/>
          </a:blip>
          <a:stretch>
            <a:fillRect/>
          </a:stretch>
        </p:blipFill>
        <p:spPr>
          <a:xfrm>
            <a:off x="770475" y="0"/>
            <a:ext cx="3493302" cy="5143500"/>
          </a:xfrm>
          <a:prstGeom prst="rect">
            <a:avLst/>
          </a:prstGeom>
          <a:noFill/>
          <a:ln>
            <a:noFill/>
          </a:ln>
        </p:spPr>
      </p:pic>
      <p:pic>
        <p:nvPicPr>
          <p:cNvPr descr="Screenshot from 2017-10-10 21-42-13.png" id="156" name="Shape 156"/>
          <p:cNvPicPr preferRelativeResize="0"/>
          <p:nvPr/>
        </p:nvPicPr>
        <p:blipFill>
          <a:blip r:embed="rId4">
            <a:alphaModFix/>
          </a:blip>
          <a:stretch>
            <a:fillRect/>
          </a:stretch>
        </p:blipFill>
        <p:spPr>
          <a:xfrm>
            <a:off x="5912651" y="251888"/>
            <a:ext cx="1835944" cy="857250"/>
          </a:xfrm>
          <a:prstGeom prst="rect">
            <a:avLst/>
          </a:prstGeom>
          <a:noFill/>
          <a:ln>
            <a:noFill/>
          </a:ln>
        </p:spPr>
      </p:pic>
      <p:sp>
        <p:nvSpPr>
          <p:cNvPr id="157" name="Shape 157"/>
          <p:cNvSpPr txBox="1"/>
          <p:nvPr/>
        </p:nvSpPr>
        <p:spPr>
          <a:xfrm>
            <a:off x="4724650" y="1165242"/>
            <a:ext cx="3820500" cy="293100"/>
          </a:xfrm>
          <a:prstGeom prst="rect">
            <a:avLst/>
          </a:prstGeom>
          <a:noFill/>
          <a:ln>
            <a:noFill/>
          </a:ln>
        </p:spPr>
        <p:txBody>
          <a:bodyPr anchorCtr="0" anchor="t" bIns="68575" lIns="68575" spcFirstLastPara="1" rIns="68575" wrap="square" tIns="68575">
            <a:noAutofit/>
          </a:bodyPr>
          <a:lstStyle/>
          <a:p>
            <a:pPr indent="0" lvl="0" marL="0" rtl="0">
              <a:spcBef>
                <a:spcPts val="0"/>
              </a:spcBef>
              <a:spcAft>
                <a:spcPts val="0"/>
              </a:spcAft>
              <a:buNone/>
            </a:pPr>
            <a:r>
              <a:rPr lang="en-GB" sz="1100"/>
              <a:t>https://twitter.com/Ch33r10/status/917061385279856640</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pic>
        <p:nvPicPr>
          <p:cNvPr id="325" name="Shape 325"/>
          <p:cNvPicPr preferRelativeResize="0"/>
          <p:nvPr/>
        </p:nvPicPr>
        <p:blipFill>
          <a:blip r:embed="rId3">
            <a:alphaModFix/>
          </a:blip>
          <a:stretch>
            <a:fillRect/>
          </a:stretch>
        </p:blipFill>
        <p:spPr>
          <a:xfrm>
            <a:off x="4571998" y="1813775"/>
            <a:ext cx="4283450" cy="3105501"/>
          </a:xfrm>
          <a:prstGeom prst="rect">
            <a:avLst/>
          </a:prstGeom>
          <a:noFill/>
          <a:ln>
            <a:noFill/>
          </a:ln>
        </p:spPr>
      </p:pic>
      <p:pic>
        <p:nvPicPr>
          <p:cNvPr id="326" name="Shape 326"/>
          <p:cNvPicPr preferRelativeResize="0"/>
          <p:nvPr/>
        </p:nvPicPr>
        <p:blipFill>
          <a:blip r:embed="rId4">
            <a:alphaModFix/>
          </a:blip>
          <a:stretch>
            <a:fillRect/>
          </a:stretch>
        </p:blipFill>
        <p:spPr>
          <a:xfrm>
            <a:off x="152400" y="152400"/>
            <a:ext cx="4267198" cy="2438399"/>
          </a:xfrm>
          <a:prstGeom prst="rect">
            <a:avLst/>
          </a:prstGeom>
          <a:noFill/>
          <a:ln>
            <a:noFill/>
          </a:ln>
        </p:spPr>
      </p:pic>
      <p:sp>
        <p:nvSpPr>
          <p:cNvPr id="327" name="Shape 327"/>
          <p:cNvSpPr txBox="1"/>
          <p:nvPr/>
        </p:nvSpPr>
        <p:spPr>
          <a:xfrm>
            <a:off x="202800" y="2966850"/>
            <a:ext cx="4166400" cy="165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2400">
                <a:latin typeface="Roboto"/>
                <a:ea typeface="Roboto"/>
                <a:cs typeface="Roboto"/>
                <a:sym typeface="Roboto"/>
              </a:rPr>
              <a:t>300 GB/s of raw data</a:t>
            </a:r>
            <a:endParaRPr sz="2400">
              <a:latin typeface="Roboto"/>
              <a:ea typeface="Roboto"/>
              <a:cs typeface="Roboto"/>
              <a:sym typeface="Roboto"/>
            </a:endParaRPr>
          </a:p>
          <a:p>
            <a:pPr indent="0" lvl="0" marL="0">
              <a:spcBef>
                <a:spcPts val="0"/>
              </a:spcBef>
              <a:spcAft>
                <a:spcPts val="0"/>
              </a:spcAft>
              <a:buNone/>
            </a:pPr>
            <a:r>
              <a:rPr lang="en-GB" sz="2400">
                <a:latin typeface="Roboto"/>
                <a:ea typeface="Roboto"/>
                <a:cs typeface="Roboto"/>
                <a:sym typeface="Roboto"/>
              </a:rPr>
              <a:t>300 MB/s after filtering</a:t>
            </a:r>
            <a:endParaRPr sz="2400">
              <a:latin typeface="Roboto"/>
              <a:ea typeface="Roboto"/>
              <a:cs typeface="Roboto"/>
              <a:sym typeface="Roboto"/>
            </a:endParaRPr>
          </a:p>
          <a:p>
            <a:pPr indent="0" lvl="0" marL="0">
              <a:spcBef>
                <a:spcPts val="0"/>
              </a:spcBef>
              <a:spcAft>
                <a:spcPts val="0"/>
              </a:spcAft>
              <a:buNone/>
            </a:pPr>
            <a:r>
              <a:rPr lang="en-GB" sz="2400">
                <a:latin typeface="Roboto"/>
                <a:ea typeface="Roboto"/>
                <a:cs typeface="Roboto"/>
                <a:sym typeface="Roboto"/>
              </a:rPr>
              <a:t>27 GB of data stored per day</a:t>
            </a:r>
            <a:endParaRPr sz="2400">
              <a:latin typeface="Roboto"/>
              <a:ea typeface="Roboto"/>
              <a:cs typeface="Roboto"/>
              <a:sym typeface="Roboto"/>
            </a:endParaRPr>
          </a:p>
          <a:p>
            <a:pPr indent="0" lvl="0" marL="0">
              <a:spcBef>
                <a:spcPts val="0"/>
              </a:spcBef>
              <a:spcAft>
                <a:spcPts val="0"/>
              </a:spcAft>
              <a:buNone/>
            </a:pPr>
            <a:r>
              <a:rPr lang="en-GB" sz="2400">
                <a:latin typeface="Roboto"/>
                <a:ea typeface="Roboto"/>
                <a:cs typeface="Roboto"/>
                <a:sym typeface="Roboto"/>
              </a:rPr>
              <a:t>25 petabytes stored per year</a:t>
            </a:r>
            <a:endParaRPr sz="24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pic>
        <p:nvPicPr>
          <p:cNvPr id="332" name="Shape 332"/>
          <p:cNvPicPr preferRelativeResize="0"/>
          <p:nvPr/>
        </p:nvPicPr>
        <p:blipFill>
          <a:blip r:embed="rId3">
            <a:alphaModFix/>
          </a:blip>
          <a:stretch>
            <a:fillRect/>
          </a:stretch>
        </p:blipFill>
        <p:spPr>
          <a:xfrm>
            <a:off x="2957100" y="152400"/>
            <a:ext cx="5841315" cy="4838701"/>
          </a:xfrm>
          <a:prstGeom prst="rect">
            <a:avLst/>
          </a:prstGeom>
          <a:noFill/>
          <a:ln>
            <a:noFill/>
          </a:ln>
        </p:spPr>
      </p:pic>
      <p:pic>
        <p:nvPicPr>
          <p:cNvPr id="333" name="Shape 333"/>
          <p:cNvPicPr preferRelativeResize="0"/>
          <p:nvPr/>
        </p:nvPicPr>
        <p:blipFill>
          <a:blip r:embed="rId4">
            <a:alphaModFix/>
          </a:blip>
          <a:stretch>
            <a:fillRect/>
          </a:stretch>
        </p:blipFill>
        <p:spPr>
          <a:xfrm>
            <a:off x="140100" y="232700"/>
            <a:ext cx="2553775" cy="385475"/>
          </a:xfrm>
          <a:prstGeom prst="rect">
            <a:avLst/>
          </a:prstGeom>
          <a:noFill/>
          <a:ln>
            <a:noFill/>
          </a:ln>
        </p:spPr>
      </p:pic>
      <p:sp>
        <p:nvSpPr>
          <p:cNvPr id="334" name="Shape 334"/>
          <p:cNvSpPr txBox="1"/>
          <p:nvPr/>
        </p:nvSpPr>
        <p:spPr>
          <a:xfrm>
            <a:off x="-12" y="4791600"/>
            <a:ext cx="3000000" cy="35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https://www.yeswecode.org/</a:t>
            </a:r>
            <a:endParaRPr sz="11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pic>
        <p:nvPicPr>
          <p:cNvPr id="339" name="Shape 339"/>
          <p:cNvPicPr preferRelativeResize="0"/>
          <p:nvPr/>
        </p:nvPicPr>
        <p:blipFill>
          <a:blip r:embed="rId3">
            <a:alphaModFix/>
          </a:blip>
          <a:stretch>
            <a:fillRect/>
          </a:stretch>
        </p:blipFill>
        <p:spPr>
          <a:xfrm>
            <a:off x="2241675" y="73375"/>
            <a:ext cx="4660650" cy="4660650"/>
          </a:xfrm>
          <a:prstGeom prst="rect">
            <a:avLst/>
          </a:prstGeom>
          <a:noFill/>
          <a:ln>
            <a:noFill/>
          </a:ln>
        </p:spPr>
      </p:pic>
      <p:sp>
        <p:nvSpPr>
          <p:cNvPr id="340" name="Shape 340"/>
          <p:cNvSpPr txBox="1"/>
          <p:nvPr/>
        </p:nvSpPr>
        <p:spPr>
          <a:xfrm>
            <a:off x="-14700" y="4870500"/>
            <a:ext cx="91734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https://www.reddit.com/r/AdviceAnimals/comments/8kp3vi/ive_never_been_happier_in_my_life/</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pic>
        <p:nvPicPr>
          <p:cNvPr id="345" name="Shape 345"/>
          <p:cNvPicPr preferRelativeResize="0"/>
          <p:nvPr/>
        </p:nvPicPr>
        <p:blipFill>
          <a:blip r:embed="rId3">
            <a:alphaModFix/>
          </a:blip>
          <a:stretch>
            <a:fillRect/>
          </a:stretch>
        </p:blipFill>
        <p:spPr>
          <a:xfrm>
            <a:off x="152400" y="152400"/>
            <a:ext cx="4997650" cy="2929400"/>
          </a:xfrm>
          <a:prstGeom prst="rect">
            <a:avLst/>
          </a:prstGeom>
          <a:noFill/>
          <a:ln>
            <a:noFill/>
          </a:ln>
        </p:spPr>
      </p:pic>
      <p:pic>
        <p:nvPicPr>
          <p:cNvPr id="346" name="Shape 346"/>
          <p:cNvPicPr preferRelativeResize="0"/>
          <p:nvPr/>
        </p:nvPicPr>
        <p:blipFill>
          <a:blip r:embed="rId4">
            <a:alphaModFix/>
          </a:blip>
          <a:stretch>
            <a:fillRect/>
          </a:stretch>
        </p:blipFill>
        <p:spPr>
          <a:xfrm>
            <a:off x="5711925" y="2063250"/>
            <a:ext cx="2857500" cy="2857500"/>
          </a:xfrm>
          <a:prstGeom prst="rect">
            <a:avLst/>
          </a:prstGeom>
          <a:noFill/>
          <a:ln>
            <a:noFill/>
          </a:ln>
        </p:spPr>
      </p:pic>
      <p:sp>
        <p:nvSpPr>
          <p:cNvPr id="347" name="Shape 347"/>
          <p:cNvSpPr txBox="1"/>
          <p:nvPr/>
        </p:nvSpPr>
        <p:spPr>
          <a:xfrm>
            <a:off x="0" y="4633450"/>
            <a:ext cx="6824400" cy="51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https://www.amazon.co.uk/Philips-Ambiance-Wireless-Lighting-Starter/dp/B01K1WP7Z4</a:t>
            </a:r>
            <a:endParaRPr sz="1100"/>
          </a:p>
          <a:p>
            <a:pPr indent="0" lvl="0" marL="0" rtl="0">
              <a:spcBef>
                <a:spcPts val="0"/>
              </a:spcBef>
              <a:spcAft>
                <a:spcPts val="0"/>
              </a:spcAft>
              <a:buNone/>
            </a:pPr>
            <a:r>
              <a:rPr lang="en-GB" sz="1100"/>
              <a:t>https://www.amazon.co.uk/Amazon-Echo-Dot-Generation-Black/dp/B01DFKBL68</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51" name="Shape 351"/>
        <p:cNvGrpSpPr/>
        <p:nvPr/>
      </p:nvGrpSpPr>
      <p:grpSpPr>
        <a:xfrm>
          <a:off x="0" y="0"/>
          <a:ext cx="0" cy="0"/>
          <a:chOff x="0" y="0"/>
          <a:chExt cx="0" cy="0"/>
        </a:xfrm>
      </p:grpSpPr>
      <p:sp>
        <p:nvSpPr>
          <p:cNvPr id="352" name="Shape 3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solidFill>
                  <a:srgbClr val="F3F3F3"/>
                </a:solidFill>
              </a:rPr>
              <a:t>Software is hugging the world</a:t>
            </a:r>
            <a:endParaRPr>
              <a:solidFill>
                <a:srgbClr val="F3F3F3"/>
              </a:solidFill>
            </a:endParaRPr>
          </a:p>
        </p:txBody>
      </p:sp>
      <p:sp>
        <p:nvSpPr>
          <p:cNvPr id="353" name="Shape 353"/>
          <p:cNvSpPr txBox="1"/>
          <p:nvPr/>
        </p:nvSpPr>
        <p:spPr>
          <a:xfrm>
            <a:off x="0" y="4785603"/>
            <a:ext cx="7315200" cy="357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100">
                <a:solidFill>
                  <a:srgbClr val="F3F3F3"/>
                </a:solidFill>
              </a:rPr>
              <a:t>https://drawception.com/panel/drawing/b1AY6336/danger-dolan-hugging-the-world/</a:t>
            </a:r>
            <a:endParaRPr sz="1100">
              <a:solidFill>
                <a:srgbClr val="F3F3F3"/>
              </a:solidFill>
            </a:endParaRPr>
          </a:p>
        </p:txBody>
      </p:sp>
      <p:pic>
        <p:nvPicPr>
          <p:cNvPr id="354" name="Shape 354"/>
          <p:cNvPicPr preferRelativeResize="0"/>
          <p:nvPr/>
        </p:nvPicPr>
        <p:blipFill>
          <a:blip r:embed="rId3">
            <a:alphaModFix/>
          </a:blip>
          <a:stretch>
            <a:fillRect/>
          </a:stretch>
        </p:blipFill>
        <p:spPr>
          <a:xfrm>
            <a:off x="2529473" y="1199562"/>
            <a:ext cx="4085050" cy="3404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Shape 3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latin typeface="Roboto"/>
                <a:ea typeface="Roboto"/>
                <a:cs typeface="Roboto"/>
                <a:sym typeface="Roboto"/>
              </a:rPr>
              <a:t>The InfoSec Echo Chamber</a:t>
            </a:r>
            <a:endParaRPr>
              <a:latin typeface="Roboto"/>
              <a:ea typeface="Roboto"/>
              <a:cs typeface="Roboto"/>
              <a:sym typeface="Roboto"/>
            </a:endParaRPr>
          </a:p>
        </p:txBody>
      </p:sp>
      <p:pic>
        <p:nvPicPr>
          <p:cNvPr id="360" name="Shape 360"/>
          <p:cNvPicPr preferRelativeResize="0"/>
          <p:nvPr/>
        </p:nvPicPr>
        <p:blipFill>
          <a:blip r:embed="rId3">
            <a:alphaModFix/>
          </a:blip>
          <a:stretch>
            <a:fillRect/>
          </a:stretch>
        </p:blipFill>
        <p:spPr>
          <a:xfrm>
            <a:off x="152400" y="1170125"/>
            <a:ext cx="5164401" cy="3363924"/>
          </a:xfrm>
          <a:prstGeom prst="rect">
            <a:avLst/>
          </a:prstGeom>
          <a:noFill/>
          <a:ln>
            <a:noFill/>
          </a:ln>
        </p:spPr>
      </p:pic>
      <p:sp>
        <p:nvSpPr>
          <p:cNvPr id="361" name="Shape 361"/>
          <p:cNvSpPr txBox="1"/>
          <p:nvPr/>
        </p:nvSpPr>
        <p:spPr>
          <a:xfrm>
            <a:off x="6083275" y="940788"/>
            <a:ext cx="2486700" cy="3822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3200">
                <a:latin typeface="Roboto"/>
                <a:ea typeface="Roboto"/>
                <a:cs typeface="Roboto"/>
                <a:sym typeface="Roboto"/>
              </a:rPr>
              <a:t>Other risks:</a:t>
            </a:r>
            <a:endParaRPr sz="3200">
              <a:latin typeface="Roboto"/>
              <a:ea typeface="Roboto"/>
              <a:cs typeface="Roboto"/>
              <a:sym typeface="Roboto"/>
            </a:endParaRPr>
          </a:p>
          <a:p>
            <a:pPr indent="0" lvl="0" marL="0">
              <a:spcBef>
                <a:spcPts val="0"/>
              </a:spcBef>
              <a:spcAft>
                <a:spcPts val="0"/>
              </a:spcAft>
              <a:buNone/>
            </a:pPr>
            <a:r>
              <a:t/>
            </a:r>
            <a:endParaRPr sz="2500">
              <a:latin typeface="Roboto"/>
              <a:ea typeface="Roboto"/>
              <a:cs typeface="Roboto"/>
              <a:sym typeface="Roboto"/>
            </a:endParaRPr>
          </a:p>
          <a:p>
            <a:pPr indent="0" lvl="0" marL="0">
              <a:spcBef>
                <a:spcPts val="0"/>
              </a:spcBef>
              <a:spcAft>
                <a:spcPts val="0"/>
              </a:spcAft>
              <a:buNone/>
            </a:pPr>
            <a:r>
              <a:rPr lang="en-GB" sz="2500">
                <a:latin typeface="Roboto"/>
                <a:ea typeface="Roboto"/>
                <a:cs typeface="Roboto"/>
                <a:sym typeface="Roboto"/>
              </a:rPr>
              <a:t>Environmental </a:t>
            </a:r>
            <a:endParaRPr sz="2500">
              <a:latin typeface="Roboto"/>
              <a:ea typeface="Roboto"/>
              <a:cs typeface="Roboto"/>
              <a:sym typeface="Roboto"/>
            </a:endParaRPr>
          </a:p>
          <a:p>
            <a:pPr indent="0" lvl="0" marL="0">
              <a:spcBef>
                <a:spcPts val="0"/>
              </a:spcBef>
              <a:spcAft>
                <a:spcPts val="0"/>
              </a:spcAft>
              <a:buNone/>
            </a:pPr>
            <a:r>
              <a:t/>
            </a:r>
            <a:endParaRPr sz="2500">
              <a:latin typeface="Roboto"/>
              <a:ea typeface="Roboto"/>
              <a:cs typeface="Roboto"/>
              <a:sym typeface="Roboto"/>
            </a:endParaRPr>
          </a:p>
          <a:p>
            <a:pPr indent="0" lvl="0" marL="0">
              <a:spcBef>
                <a:spcPts val="0"/>
              </a:spcBef>
              <a:spcAft>
                <a:spcPts val="0"/>
              </a:spcAft>
              <a:buNone/>
            </a:pPr>
            <a:r>
              <a:rPr lang="en-GB" sz="2500">
                <a:latin typeface="Roboto"/>
                <a:ea typeface="Roboto"/>
                <a:cs typeface="Roboto"/>
                <a:sym typeface="Roboto"/>
              </a:rPr>
              <a:t>Regulatory </a:t>
            </a:r>
            <a:endParaRPr sz="2500">
              <a:latin typeface="Roboto"/>
              <a:ea typeface="Roboto"/>
              <a:cs typeface="Roboto"/>
              <a:sym typeface="Roboto"/>
            </a:endParaRPr>
          </a:p>
          <a:p>
            <a:pPr indent="0" lvl="0" marL="0">
              <a:spcBef>
                <a:spcPts val="0"/>
              </a:spcBef>
              <a:spcAft>
                <a:spcPts val="0"/>
              </a:spcAft>
              <a:buNone/>
            </a:pPr>
            <a:r>
              <a:t/>
            </a:r>
            <a:endParaRPr sz="2500">
              <a:latin typeface="Roboto"/>
              <a:ea typeface="Roboto"/>
              <a:cs typeface="Roboto"/>
              <a:sym typeface="Roboto"/>
            </a:endParaRPr>
          </a:p>
          <a:p>
            <a:pPr indent="0" lvl="0" marL="0">
              <a:spcBef>
                <a:spcPts val="0"/>
              </a:spcBef>
              <a:spcAft>
                <a:spcPts val="0"/>
              </a:spcAft>
              <a:buNone/>
            </a:pPr>
            <a:r>
              <a:rPr lang="en-GB" sz="2500">
                <a:latin typeface="Roboto"/>
                <a:ea typeface="Roboto"/>
                <a:cs typeface="Roboto"/>
                <a:sym typeface="Roboto"/>
              </a:rPr>
              <a:t>Geo-political </a:t>
            </a:r>
            <a:endParaRPr sz="2500">
              <a:latin typeface="Roboto"/>
              <a:ea typeface="Roboto"/>
              <a:cs typeface="Roboto"/>
              <a:sym typeface="Roboto"/>
            </a:endParaRPr>
          </a:p>
          <a:p>
            <a:pPr indent="0" lvl="0" marL="0">
              <a:spcBef>
                <a:spcPts val="0"/>
              </a:spcBef>
              <a:spcAft>
                <a:spcPts val="0"/>
              </a:spcAft>
              <a:buNone/>
            </a:pPr>
            <a:r>
              <a:t/>
            </a:r>
            <a:endParaRPr sz="2500">
              <a:latin typeface="Roboto"/>
              <a:ea typeface="Roboto"/>
              <a:cs typeface="Roboto"/>
              <a:sym typeface="Roboto"/>
            </a:endParaRPr>
          </a:p>
          <a:p>
            <a:pPr indent="0" lvl="0" marL="0">
              <a:spcBef>
                <a:spcPts val="0"/>
              </a:spcBef>
              <a:spcAft>
                <a:spcPts val="0"/>
              </a:spcAft>
              <a:buNone/>
            </a:pPr>
            <a:r>
              <a:rPr lang="en-GB" sz="2500">
                <a:latin typeface="Roboto"/>
                <a:ea typeface="Roboto"/>
                <a:cs typeface="Roboto"/>
                <a:sym typeface="Roboto"/>
              </a:rPr>
              <a:t>Market</a:t>
            </a:r>
            <a:endParaRPr sz="2500">
              <a:latin typeface="Roboto"/>
              <a:ea typeface="Roboto"/>
              <a:cs typeface="Roboto"/>
              <a:sym typeface="Roboto"/>
            </a:endParaRPr>
          </a:p>
        </p:txBody>
      </p:sp>
      <p:sp>
        <p:nvSpPr>
          <p:cNvPr id="362" name="Shape 362"/>
          <p:cNvSpPr txBox="1"/>
          <p:nvPr/>
        </p:nvSpPr>
        <p:spPr>
          <a:xfrm>
            <a:off x="0" y="4851000"/>
            <a:ext cx="7298700" cy="292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https://www.nytimes.com/2011/05/29/technology/29stream.html</a:t>
            </a:r>
            <a:endParaRPr sz="11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66" name="Shape 366"/>
        <p:cNvGrpSpPr/>
        <p:nvPr/>
      </p:nvGrpSpPr>
      <p:grpSpPr>
        <a:xfrm>
          <a:off x="0" y="0"/>
          <a:ext cx="0" cy="0"/>
          <a:chOff x="0" y="0"/>
          <a:chExt cx="0" cy="0"/>
        </a:xfrm>
      </p:grpSpPr>
      <p:pic>
        <p:nvPicPr>
          <p:cNvPr id="367" name="Shape 367"/>
          <p:cNvPicPr preferRelativeResize="0"/>
          <p:nvPr/>
        </p:nvPicPr>
        <p:blipFill>
          <a:blip r:embed="rId3">
            <a:alphaModFix/>
          </a:blip>
          <a:stretch>
            <a:fillRect/>
          </a:stretch>
        </p:blipFill>
        <p:spPr>
          <a:xfrm>
            <a:off x="1346200" y="0"/>
            <a:ext cx="6451600" cy="4838700"/>
          </a:xfrm>
          <a:prstGeom prst="rect">
            <a:avLst/>
          </a:prstGeom>
          <a:noFill/>
          <a:ln>
            <a:noFill/>
          </a:ln>
        </p:spPr>
      </p:pic>
      <p:sp>
        <p:nvSpPr>
          <p:cNvPr id="368" name="Shape 368"/>
          <p:cNvSpPr txBox="1"/>
          <p:nvPr/>
        </p:nvSpPr>
        <p:spPr>
          <a:xfrm>
            <a:off x="0" y="4906500"/>
            <a:ext cx="9144000" cy="237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rgbClr val="F3F3F3"/>
                </a:solidFill>
              </a:rPr>
              <a:t>https://www.pinterest.co.uk/pin/289848925998427170/</a:t>
            </a:r>
            <a:endParaRPr sz="1100">
              <a:solidFill>
                <a:srgbClr val="F3F3F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761D"/>
        </a:solidFill>
      </p:bgPr>
    </p:bg>
    <p:spTree>
      <p:nvGrpSpPr>
        <p:cNvPr id="372" name="Shape 372"/>
        <p:cNvGrpSpPr/>
        <p:nvPr/>
      </p:nvGrpSpPr>
      <p:grpSpPr>
        <a:xfrm>
          <a:off x="0" y="0"/>
          <a:ext cx="0" cy="0"/>
          <a:chOff x="0" y="0"/>
          <a:chExt cx="0" cy="0"/>
        </a:xfrm>
      </p:grpSpPr>
      <p:sp>
        <p:nvSpPr>
          <p:cNvPr id="373" name="Shape 37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sz="9600">
                <a:solidFill>
                  <a:srgbClr val="F3F3F3"/>
                </a:solidFill>
                <a:latin typeface="Pathway Gothic One"/>
                <a:ea typeface="Pathway Gothic One"/>
                <a:cs typeface="Pathway Gothic One"/>
                <a:sym typeface="Pathway Gothic One"/>
              </a:rPr>
              <a:t>Action &gt;&gt; Ignorance</a:t>
            </a:r>
            <a:endParaRPr sz="9600">
              <a:solidFill>
                <a:srgbClr val="F3F3F3"/>
              </a:solidFill>
              <a:latin typeface="Pathway Gothic One"/>
              <a:ea typeface="Pathway Gothic One"/>
              <a:cs typeface="Pathway Gothic One"/>
              <a:sym typeface="Pathway Gothic On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90000"/>
        </a:solidFill>
      </p:bgPr>
    </p:bg>
    <p:spTree>
      <p:nvGrpSpPr>
        <p:cNvPr id="377" name="Shape 377"/>
        <p:cNvGrpSpPr/>
        <p:nvPr/>
      </p:nvGrpSpPr>
      <p:grpSpPr>
        <a:xfrm>
          <a:off x="0" y="0"/>
          <a:ext cx="0" cy="0"/>
          <a:chOff x="0" y="0"/>
          <a:chExt cx="0" cy="0"/>
        </a:xfrm>
      </p:grpSpPr>
      <p:sp>
        <p:nvSpPr>
          <p:cNvPr id="378" name="Shape 378"/>
          <p:cNvSpPr txBox="1"/>
          <p:nvPr>
            <p:ph type="title"/>
          </p:nvPr>
        </p:nvSpPr>
        <p:spPr>
          <a:xfrm>
            <a:off x="311700" y="632100"/>
            <a:ext cx="8520600" cy="3879300"/>
          </a:xfrm>
          <a:prstGeom prst="rect">
            <a:avLst/>
          </a:prstGeom>
        </p:spPr>
        <p:txBody>
          <a:bodyPr anchorCtr="0" anchor="t" bIns="91425" lIns="91425" spcFirstLastPara="1" rIns="91425" wrap="square" tIns="91425">
            <a:noAutofit/>
          </a:bodyPr>
          <a:lstStyle/>
          <a:p>
            <a:pPr indent="0" lvl="0" marL="0" algn="just">
              <a:spcBef>
                <a:spcPts val="0"/>
              </a:spcBef>
              <a:spcAft>
                <a:spcPts val="0"/>
              </a:spcAft>
              <a:buNone/>
            </a:pPr>
            <a:r>
              <a:rPr lang="en-GB" sz="6000">
                <a:solidFill>
                  <a:srgbClr val="F3F3F3"/>
                </a:solidFill>
                <a:latin typeface="Pathway Gothic One"/>
                <a:ea typeface="Pathway Gothic One"/>
                <a:cs typeface="Pathway Gothic One"/>
                <a:sym typeface="Pathway Gothic One"/>
              </a:rPr>
              <a:t>Let’s find ways to enable all of this cool stuff in a way that is secure, and protects privacy and other digital rights.</a:t>
            </a:r>
            <a:endParaRPr sz="6000">
              <a:solidFill>
                <a:srgbClr val="F3F3F3"/>
              </a:solidFill>
              <a:latin typeface="Pathway Gothic One"/>
              <a:ea typeface="Pathway Gothic One"/>
              <a:cs typeface="Pathway Gothic One"/>
              <a:sym typeface="Pathway Gothic On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pic>
        <p:nvPicPr>
          <p:cNvPr id="383" name="Shape 383"/>
          <p:cNvPicPr preferRelativeResize="0"/>
          <p:nvPr/>
        </p:nvPicPr>
        <p:blipFill>
          <a:blip r:embed="rId3">
            <a:alphaModFix/>
          </a:blip>
          <a:stretch>
            <a:fillRect/>
          </a:stretch>
        </p:blipFill>
        <p:spPr>
          <a:xfrm>
            <a:off x="3425900" y="1092374"/>
            <a:ext cx="5555825" cy="2958770"/>
          </a:xfrm>
          <a:prstGeom prst="rect">
            <a:avLst/>
          </a:prstGeom>
          <a:noFill/>
          <a:ln>
            <a:noFill/>
          </a:ln>
        </p:spPr>
      </p:pic>
      <p:pic>
        <p:nvPicPr>
          <p:cNvPr id="384" name="Shape 384"/>
          <p:cNvPicPr preferRelativeResize="0"/>
          <p:nvPr/>
        </p:nvPicPr>
        <p:blipFill>
          <a:blip r:embed="rId4">
            <a:alphaModFix/>
          </a:blip>
          <a:stretch>
            <a:fillRect/>
          </a:stretch>
        </p:blipFill>
        <p:spPr>
          <a:xfrm>
            <a:off x="641725" y="1332063"/>
            <a:ext cx="2479375" cy="2479375"/>
          </a:xfrm>
          <a:prstGeom prst="rect">
            <a:avLst/>
          </a:prstGeom>
          <a:noFill/>
          <a:ln>
            <a:noFill/>
          </a:ln>
        </p:spPr>
      </p:pic>
      <p:sp>
        <p:nvSpPr>
          <p:cNvPr id="385" name="Shape 385"/>
          <p:cNvSpPr txBox="1"/>
          <p:nvPr/>
        </p:nvSpPr>
        <p:spPr>
          <a:xfrm>
            <a:off x="728363" y="540375"/>
            <a:ext cx="2306100" cy="63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3000">
                <a:latin typeface="Roboto"/>
                <a:ea typeface="Roboto"/>
                <a:cs typeface="Roboto"/>
                <a:sym typeface="Roboto"/>
              </a:rPr>
              <a:t>Enablement</a:t>
            </a:r>
            <a:endParaRPr sz="3000">
              <a:latin typeface="Roboto"/>
              <a:ea typeface="Roboto"/>
              <a:cs typeface="Roboto"/>
              <a:sym typeface="Roboto"/>
            </a:endParaRPr>
          </a:p>
        </p:txBody>
      </p:sp>
      <p:sp>
        <p:nvSpPr>
          <p:cNvPr id="386" name="Shape 386"/>
          <p:cNvSpPr txBox="1"/>
          <p:nvPr/>
        </p:nvSpPr>
        <p:spPr>
          <a:xfrm>
            <a:off x="773025" y="3664425"/>
            <a:ext cx="2306100" cy="639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3000">
                <a:latin typeface="Roboto"/>
                <a:ea typeface="Roboto"/>
                <a:cs typeface="Roboto"/>
                <a:sym typeface="Roboto"/>
              </a:rPr>
              <a:t>Opportunity</a:t>
            </a:r>
            <a:endParaRPr sz="3000">
              <a:latin typeface="Roboto"/>
              <a:ea typeface="Roboto"/>
              <a:cs typeface="Roboto"/>
              <a:sym typeface="Roboto"/>
            </a:endParaRPr>
          </a:p>
        </p:txBody>
      </p:sp>
      <p:sp>
        <p:nvSpPr>
          <p:cNvPr id="387" name="Shape 387"/>
          <p:cNvSpPr txBox="1"/>
          <p:nvPr/>
        </p:nvSpPr>
        <p:spPr>
          <a:xfrm>
            <a:off x="-14700" y="4813200"/>
            <a:ext cx="9173400" cy="330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https://twitter.com/vickycharra/status/375254199547609089</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D85C6"/>
        </a:solidFill>
      </p:bgPr>
    </p:bg>
    <p:spTree>
      <p:nvGrpSpPr>
        <p:cNvPr id="161" name="Shape 161"/>
        <p:cNvGrpSpPr/>
        <p:nvPr/>
      </p:nvGrpSpPr>
      <p:grpSpPr>
        <a:xfrm>
          <a:off x="0" y="0"/>
          <a:ext cx="0" cy="0"/>
          <a:chOff x="0" y="0"/>
          <a:chExt cx="0" cy="0"/>
        </a:xfrm>
      </p:grpSpPr>
      <p:sp>
        <p:nvSpPr>
          <p:cNvPr id="162" name="Shape 16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sz="6800">
                <a:solidFill>
                  <a:srgbClr val="F3F3F3"/>
                </a:solidFill>
                <a:latin typeface="Pathway Gothic One"/>
                <a:ea typeface="Pathway Gothic One"/>
                <a:cs typeface="Pathway Gothic One"/>
                <a:sym typeface="Pathway Gothic One"/>
              </a:rPr>
              <a:t>“Software is eating the world”</a:t>
            </a:r>
            <a:endParaRPr sz="6800">
              <a:solidFill>
                <a:srgbClr val="F3F3F3"/>
              </a:solidFill>
              <a:latin typeface="Pathway Gothic One"/>
              <a:ea typeface="Pathway Gothic One"/>
              <a:cs typeface="Pathway Gothic One"/>
              <a:sym typeface="Pathway Gothic One"/>
            </a:endParaRPr>
          </a:p>
          <a:p>
            <a:pPr indent="0" lvl="0" marL="0">
              <a:spcBef>
                <a:spcPts val="0"/>
              </a:spcBef>
              <a:spcAft>
                <a:spcPts val="0"/>
              </a:spcAft>
              <a:buNone/>
            </a:pPr>
            <a:r>
              <a:rPr lang="en-GB" sz="4800">
                <a:solidFill>
                  <a:srgbClr val="F3F3F3"/>
                </a:solidFill>
                <a:latin typeface="Pathway Gothic One"/>
                <a:ea typeface="Pathway Gothic One"/>
                <a:cs typeface="Pathway Gothic One"/>
                <a:sym typeface="Pathway Gothic One"/>
              </a:rPr>
              <a:t>Marc Andreessen</a:t>
            </a:r>
            <a:endParaRPr sz="4800">
              <a:solidFill>
                <a:srgbClr val="F3F3F3"/>
              </a:solidFill>
              <a:latin typeface="Pathway Gothic One"/>
              <a:ea typeface="Pathway Gothic One"/>
              <a:cs typeface="Pathway Gothic One"/>
              <a:sym typeface="Pathway Gothic On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Dev</a:t>
            </a:r>
            <a:r>
              <a:rPr lang="en-GB">
                <a:latin typeface="Roboto"/>
                <a:ea typeface="Roboto"/>
                <a:cs typeface="Roboto"/>
                <a:sym typeface="Roboto"/>
              </a:rPr>
              <a:t>SecOps</a:t>
            </a:r>
            <a:endParaRPr>
              <a:latin typeface="Roboto"/>
              <a:ea typeface="Roboto"/>
              <a:cs typeface="Roboto"/>
              <a:sym typeface="Roboto"/>
            </a:endParaRPr>
          </a:p>
        </p:txBody>
      </p:sp>
      <p:sp>
        <p:nvSpPr>
          <p:cNvPr id="393" name="Shape 393"/>
          <p:cNvSpPr txBox="1"/>
          <p:nvPr/>
        </p:nvSpPr>
        <p:spPr>
          <a:xfrm>
            <a:off x="311700" y="2176800"/>
            <a:ext cx="4012800" cy="789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sz="5600">
                <a:latin typeface="Pathway Gothic One"/>
                <a:ea typeface="Pathway Gothic One"/>
                <a:cs typeface="Pathway Gothic One"/>
                <a:sym typeface="Pathway Gothic One"/>
              </a:rPr>
              <a:t>Shift security left</a:t>
            </a:r>
            <a:endParaRPr sz="5600">
              <a:latin typeface="Pathway Gothic One"/>
              <a:ea typeface="Pathway Gothic One"/>
              <a:cs typeface="Pathway Gothic One"/>
              <a:sym typeface="Pathway Gothic One"/>
            </a:endParaRPr>
          </a:p>
        </p:txBody>
      </p:sp>
      <p:pic>
        <p:nvPicPr>
          <p:cNvPr id="394" name="Shape 394"/>
          <p:cNvPicPr preferRelativeResize="0"/>
          <p:nvPr/>
        </p:nvPicPr>
        <p:blipFill>
          <a:blip r:embed="rId3">
            <a:alphaModFix/>
          </a:blip>
          <a:stretch>
            <a:fillRect/>
          </a:stretch>
        </p:blipFill>
        <p:spPr>
          <a:xfrm>
            <a:off x="4475425" y="1611849"/>
            <a:ext cx="4453749" cy="2594000"/>
          </a:xfrm>
          <a:prstGeom prst="rect">
            <a:avLst/>
          </a:prstGeom>
          <a:noFill/>
          <a:ln>
            <a:noFill/>
          </a:ln>
        </p:spPr>
      </p:pic>
      <p:sp>
        <p:nvSpPr>
          <p:cNvPr id="395" name="Shape 395"/>
          <p:cNvSpPr txBox="1"/>
          <p:nvPr/>
        </p:nvSpPr>
        <p:spPr>
          <a:xfrm>
            <a:off x="0" y="4863300"/>
            <a:ext cx="8929200" cy="280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https://visegradpost.com/en/2017/11/01/the-eastring-pipeline-project-is-launched/</a:t>
            </a:r>
            <a:endParaRPr sz="11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5394"/>
        </a:solidFill>
      </p:bgPr>
    </p:bg>
    <p:spTree>
      <p:nvGrpSpPr>
        <p:cNvPr id="399" name="Shape 399"/>
        <p:cNvGrpSpPr/>
        <p:nvPr/>
      </p:nvGrpSpPr>
      <p:grpSpPr>
        <a:xfrm>
          <a:off x="0" y="0"/>
          <a:ext cx="0" cy="0"/>
          <a:chOff x="0" y="0"/>
          <a:chExt cx="0" cy="0"/>
        </a:xfrm>
      </p:grpSpPr>
      <p:sp>
        <p:nvSpPr>
          <p:cNvPr id="400" name="Shape 400"/>
          <p:cNvSpPr txBox="1"/>
          <p:nvPr>
            <p:ph type="title"/>
          </p:nvPr>
        </p:nvSpPr>
        <p:spPr>
          <a:xfrm>
            <a:off x="218700" y="959100"/>
            <a:ext cx="8706600" cy="322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2800">
                <a:solidFill>
                  <a:srgbClr val="F3F3F3"/>
                </a:solidFill>
                <a:latin typeface="Pathway Gothic One"/>
                <a:ea typeface="Pathway Gothic One"/>
                <a:cs typeface="Pathway Gothic One"/>
                <a:sym typeface="Pathway Gothic One"/>
              </a:rPr>
              <a:t>SHIFT SECURITY</a:t>
            </a:r>
            <a:endParaRPr sz="12800">
              <a:solidFill>
                <a:srgbClr val="F3F3F3"/>
              </a:solidFill>
              <a:latin typeface="Pathway Gothic One"/>
              <a:ea typeface="Pathway Gothic One"/>
              <a:cs typeface="Pathway Gothic One"/>
              <a:sym typeface="Pathway Gothic One"/>
            </a:endParaRPr>
          </a:p>
          <a:p>
            <a:pPr indent="0" lvl="0" marL="0" rtl="0" algn="ctr">
              <a:spcBef>
                <a:spcPts val="0"/>
              </a:spcBef>
              <a:spcAft>
                <a:spcPts val="0"/>
              </a:spcAft>
              <a:buNone/>
            </a:pPr>
            <a:r>
              <a:rPr lang="en-GB" sz="9600">
                <a:solidFill>
                  <a:srgbClr val="F3F3F3"/>
                </a:solidFill>
                <a:latin typeface="Luckiest Guy"/>
                <a:ea typeface="Luckiest Guy"/>
                <a:cs typeface="Luckiest Guy"/>
                <a:sym typeface="Luckiest Guy"/>
              </a:rPr>
              <a:t>THINKING</a:t>
            </a:r>
            <a:r>
              <a:rPr lang="en-GB" sz="12800">
                <a:solidFill>
                  <a:srgbClr val="F3F3F3"/>
                </a:solidFill>
                <a:latin typeface="Pathway Gothic One"/>
                <a:ea typeface="Pathway Gothic One"/>
                <a:cs typeface="Pathway Gothic One"/>
                <a:sym typeface="Pathway Gothic One"/>
              </a:rPr>
              <a:t> LEFT</a:t>
            </a:r>
            <a:endParaRPr sz="12800">
              <a:solidFill>
                <a:srgbClr val="F3F3F3"/>
              </a:solidFill>
              <a:latin typeface="Pathway Gothic One"/>
              <a:ea typeface="Pathway Gothic One"/>
              <a:cs typeface="Pathway Gothic One"/>
              <a:sym typeface="Pathway Gothic On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graphicFrame>
        <p:nvGraphicFramePr>
          <p:cNvPr id="405" name="Shape 405"/>
          <p:cNvGraphicFramePr/>
          <p:nvPr/>
        </p:nvGraphicFramePr>
        <p:xfrm>
          <a:off x="295200" y="343250"/>
          <a:ext cx="3000000" cy="3000000"/>
        </p:xfrm>
        <a:graphic>
          <a:graphicData uri="http://schemas.openxmlformats.org/drawingml/2006/table">
            <a:tbl>
              <a:tblPr>
                <a:noFill/>
                <a:tableStyleId>{456D8C6A-5EA9-4CEB-AA76-2C0FD07E6298}</a:tableStyleId>
              </a:tblPr>
              <a:tblGrid>
                <a:gridCol w="2872750"/>
                <a:gridCol w="2872750"/>
                <a:gridCol w="2872750"/>
              </a:tblGrid>
              <a:tr h="970650">
                <a:tc>
                  <a:txBody>
                    <a:bodyPr>
                      <a:noAutofit/>
                    </a:bodyPr>
                    <a:lstStyle/>
                    <a:p>
                      <a:pPr indent="0" lvl="0" marL="0">
                        <a:spcBef>
                          <a:spcPts val="0"/>
                        </a:spcBef>
                        <a:spcAft>
                          <a:spcPts val="0"/>
                        </a:spcAft>
                        <a:buNone/>
                      </a:pPr>
                      <a:r>
                        <a:rPr b="1" lang="en-GB" sz="2400">
                          <a:latin typeface="Roboto"/>
                          <a:ea typeface="Roboto"/>
                          <a:cs typeface="Roboto"/>
                          <a:sym typeface="Roboto"/>
                        </a:rPr>
                        <a:t>Where we were</a:t>
                      </a:r>
                      <a:endParaRPr b="1" sz="24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b="1" lang="en-GB" sz="2400">
                          <a:latin typeface="Roboto"/>
                          <a:ea typeface="Roboto"/>
                          <a:cs typeface="Roboto"/>
                          <a:sym typeface="Roboto"/>
                        </a:rPr>
                        <a:t>Where we are</a:t>
                      </a:r>
                      <a:endParaRPr b="1" sz="24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b="1" lang="en-GB" sz="2400">
                          <a:latin typeface="Roboto"/>
                          <a:ea typeface="Roboto"/>
                          <a:cs typeface="Roboto"/>
                          <a:sym typeface="Roboto"/>
                        </a:rPr>
                        <a:t>Where we’re heading</a:t>
                      </a:r>
                      <a:endParaRPr b="1" sz="24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33775">
                <a:tc>
                  <a:txBody>
                    <a:bodyPr>
                      <a:noAutofit/>
                    </a:bodyPr>
                    <a:lstStyle/>
                    <a:p>
                      <a:pPr indent="0" lvl="0" marL="0">
                        <a:spcBef>
                          <a:spcPts val="0"/>
                        </a:spcBef>
                        <a:spcAft>
                          <a:spcPts val="0"/>
                        </a:spcAft>
                        <a:buNone/>
                      </a:pPr>
                      <a:r>
                        <a:rPr lang="en-GB" sz="2400">
                          <a:latin typeface="Roboto"/>
                          <a:ea typeface="Roboto"/>
                          <a:cs typeface="Roboto"/>
                          <a:sym typeface="Roboto"/>
                        </a:rPr>
                        <a:t>Department of “no”</a:t>
                      </a:r>
                      <a:endParaRPr sz="2400">
                        <a:latin typeface="Roboto"/>
                        <a:ea typeface="Roboto"/>
                        <a:cs typeface="Roboto"/>
                        <a:sym typeface="Roboto"/>
                      </a:endParaRPr>
                    </a:p>
                    <a:p>
                      <a:pPr indent="0" lvl="0" marL="0">
                        <a:spcBef>
                          <a:spcPts val="0"/>
                        </a:spcBef>
                        <a:spcAft>
                          <a:spcPts val="0"/>
                        </a:spcAft>
                        <a:buNone/>
                      </a:pPr>
                      <a:r>
                        <a:t/>
                      </a:r>
                      <a:endParaRPr sz="2400">
                        <a:latin typeface="Roboto"/>
                        <a:ea typeface="Roboto"/>
                        <a:cs typeface="Roboto"/>
                        <a:sym typeface="Roboto"/>
                      </a:endParaRPr>
                    </a:p>
                    <a:p>
                      <a:pPr indent="0" lvl="0" marL="0">
                        <a:spcBef>
                          <a:spcPts val="0"/>
                        </a:spcBef>
                        <a:spcAft>
                          <a:spcPts val="0"/>
                        </a:spcAft>
                        <a:buNone/>
                      </a:pPr>
                      <a:r>
                        <a:rPr lang="en-GB" sz="2400">
                          <a:latin typeface="Roboto"/>
                          <a:ea typeface="Roboto"/>
                          <a:cs typeface="Roboto"/>
                          <a:sym typeface="Roboto"/>
                        </a:rPr>
                        <a:t>Isolated skills</a:t>
                      </a:r>
                      <a:endParaRPr sz="2400">
                        <a:latin typeface="Roboto"/>
                        <a:ea typeface="Roboto"/>
                        <a:cs typeface="Roboto"/>
                        <a:sym typeface="Roboto"/>
                      </a:endParaRPr>
                    </a:p>
                    <a:p>
                      <a:pPr indent="0" lvl="0" marL="0">
                        <a:spcBef>
                          <a:spcPts val="0"/>
                        </a:spcBef>
                        <a:spcAft>
                          <a:spcPts val="0"/>
                        </a:spcAft>
                        <a:buNone/>
                      </a:pPr>
                      <a:r>
                        <a:t/>
                      </a:r>
                      <a:endParaRPr sz="2400">
                        <a:latin typeface="Roboto"/>
                        <a:ea typeface="Roboto"/>
                        <a:cs typeface="Roboto"/>
                        <a:sym typeface="Roboto"/>
                      </a:endParaRPr>
                    </a:p>
                    <a:p>
                      <a:pPr indent="0" lvl="0" marL="0">
                        <a:spcBef>
                          <a:spcPts val="0"/>
                        </a:spcBef>
                        <a:spcAft>
                          <a:spcPts val="0"/>
                        </a:spcAft>
                        <a:buNone/>
                      </a:pPr>
                      <a:r>
                        <a:rPr lang="en-GB" sz="2400">
                          <a:latin typeface="Roboto"/>
                          <a:ea typeface="Roboto"/>
                          <a:cs typeface="Roboto"/>
                          <a:sym typeface="Roboto"/>
                        </a:rPr>
                        <a:t>Unaligned from business needs</a:t>
                      </a:r>
                      <a:endParaRPr sz="2400">
                        <a:latin typeface="Roboto"/>
                        <a:ea typeface="Roboto"/>
                        <a:cs typeface="Roboto"/>
                        <a:sym typeface="Roboto"/>
                      </a:endParaRPr>
                    </a:p>
                    <a:p>
                      <a:pPr indent="0" lvl="0" marL="0">
                        <a:spcBef>
                          <a:spcPts val="0"/>
                        </a:spcBef>
                        <a:spcAft>
                          <a:spcPts val="0"/>
                        </a:spcAft>
                        <a:buNone/>
                      </a:pPr>
                      <a:r>
                        <a:t/>
                      </a:r>
                      <a:endParaRPr sz="2400">
                        <a:latin typeface="Roboto"/>
                        <a:ea typeface="Roboto"/>
                        <a:cs typeface="Roboto"/>
                        <a:sym typeface="Roboto"/>
                      </a:endParaRPr>
                    </a:p>
                    <a:p>
                      <a:pPr indent="0" lvl="0" marL="0">
                        <a:spcBef>
                          <a:spcPts val="0"/>
                        </a:spcBef>
                        <a:spcAft>
                          <a:spcPts val="0"/>
                        </a:spcAft>
                        <a:buNone/>
                      </a:pPr>
                      <a:r>
                        <a:rPr lang="en-GB" sz="2400">
                          <a:latin typeface="Roboto"/>
                          <a:ea typeface="Roboto"/>
                          <a:cs typeface="Roboto"/>
                          <a:sym typeface="Roboto"/>
                        </a:rPr>
                        <a:t>Driven by tech</a:t>
                      </a:r>
                      <a:endParaRPr sz="24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lang="en-GB" sz="2400">
                          <a:latin typeface="Roboto"/>
                          <a:ea typeface="Roboto"/>
                          <a:cs typeface="Roboto"/>
                          <a:sym typeface="Roboto"/>
                        </a:rPr>
                        <a:t>Security in the pipelines</a:t>
                      </a:r>
                      <a:endParaRPr sz="2400">
                        <a:latin typeface="Roboto"/>
                        <a:ea typeface="Roboto"/>
                        <a:cs typeface="Roboto"/>
                        <a:sym typeface="Roboto"/>
                      </a:endParaRPr>
                    </a:p>
                    <a:p>
                      <a:pPr indent="0" lvl="0" marL="0">
                        <a:spcBef>
                          <a:spcPts val="0"/>
                        </a:spcBef>
                        <a:spcAft>
                          <a:spcPts val="0"/>
                        </a:spcAft>
                        <a:buNone/>
                      </a:pPr>
                      <a:r>
                        <a:t/>
                      </a:r>
                      <a:endParaRPr sz="2400">
                        <a:latin typeface="Roboto"/>
                        <a:ea typeface="Roboto"/>
                        <a:cs typeface="Roboto"/>
                        <a:sym typeface="Roboto"/>
                      </a:endParaRPr>
                    </a:p>
                    <a:p>
                      <a:pPr indent="0" lvl="0" marL="0">
                        <a:spcBef>
                          <a:spcPts val="0"/>
                        </a:spcBef>
                        <a:spcAft>
                          <a:spcPts val="0"/>
                        </a:spcAft>
                        <a:buNone/>
                      </a:pPr>
                      <a:r>
                        <a:rPr lang="en-GB" sz="2400">
                          <a:latin typeface="Roboto"/>
                          <a:ea typeface="Roboto"/>
                          <a:cs typeface="Roboto"/>
                          <a:sym typeface="Roboto"/>
                        </a:rPr>
                        <a:t>Security benefits of automation and cloud</a:t>
                      </a:r>
                      <a:endParaRPr sz="2400">
                        <a:latin typeface="Roboto"/>
                        <a:ea typeface="Roboto"/>
                        <a:cs typeface="Roboto"/>
                        <a:sym typeface="Roboto"/>
                      </a:endParaRPr>
                    </a:p>
                    <a:p>
                      <a:pPr indent="0" lvl="0" marL="0">
                        <a:spcBef>
                          <a:spcPts val="0"/>
                        </a:spcBef>
                        <a:spcAft>
                          <a:spcPts val="0"/>
                        </a:spcAft>
                        <a:buNone/>
                      </a:pPr>
                      <a:r>
                        <a:t/>
                      </a:r>
                      <a:endParaRPr sz="2400">
                        <a:latin typeface="Roboto"/>
                        <a:ea typeface="Roboto"/>
                        <a:cs typeface="Roboto"/>
                        <a:sym typeface="Roboto"/>
                      </a:endParaRPr>
                    </a:p>
                    <a:p>
                      <a:pPr indent="0" lvl="0" marL="0">
                        <a:spcBef>
                          <a:spcPts val="0"/>
                        </a:spcBef>
                        <a:spcAft>
                          <a:spcPts val="0"/>
                        </a:spcAft>
                        <a:buNone/>
                      </a:pPr>
                      <a:r>
                        <a:t/>
                      </a:r>
                      <a:endParaRPr sz="24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lang="en-GB" sz="2400">
                          <a:latin typeface="Roboto"/>
                          <a:ea typeface="Roboto"/>
                          <a:cs typeface="Roboto"/>
                          <a:sym typeface="Roboto"/>
                        </a:rPr>
                        <a:t>Engagement</a:t>
                      </a:r>
                      <a:endParaRPr sz="2400">
                        <a:latin typeface="Roboto"/>
                        <a:ea typeface="Roboto"/>
                        <a:cs typeface="Roboto"/>
                        <a:sym typeface="Roboto"/>
                      </a:endParaRPr>
                    </a:p>
                    <a:p>
                      <a:pPr indent="0" lvl="0" marL="0">
                        <a:spcBef>
                          <a:spcPts val="0"/>
                        </a:spcBef>
                        <a:spcAft>
                          <a:spcPts val="0"/>
                        </a:spcAft>
                        <a:buNone/>
                      </a:pPr>
                      <a:r>
                        <a:t/>
                      </a:r>
                      <a:endParaRPr sz="2400">
                        <a:latin typeface="Roboto"/>
                        <a:ea typeface="Roboto"/>
                        <a:cs typeface="Roboto"/>
                        <a:sym typeface="Roboto"/>
                      </a:endParaRPr>
                    </a:p>
                    <a:p>
                      <a:pPr indent="0" lvl="0" marL="0">
                        <a:spcBef>
                          <a:spcPts val="0"/>
                        </a:spcBef>
                        <a:spcAft>
                          <a:spcPts val="0"/>
                        </a:spcAft>
                        <a:buNone/>
                      </a:pPr>
                      <a:r>
                        <a:rPr lang="en-GB" sz="2400">
                          <a:latin typeface="Roboto"/>
                          <a:ea typeface="Roboto"/>
                          <a:cs typeface="Roboto"/>
                          <a:sym typeface="Roboto"/>
                        </a:rPr>
                        <a:t>Education</a:t>
                      </a:r>
                      <a:endParaRPr sz="2400">
                        <a:latin typeface="Roboto"/>
                        <a:ea typeface="Roboto"/>
                        <a:cs typeface="Roboto"/>
                        <a:sym typeface="Roboto"/>
                      </a:endParaRPr>
                    </a:p>
                    <a:p>
                      <a:pPr indent="0" lvl="0" marL="0">
                        <a:spcBef>
                          <a:spcPts val="0"/>
                        </a:spcBef>
                        <a:spcAft>
                          <a:spcPts val="0"/>
                        </a:spcAft>
                        <a:buNone/>
                      </a:pPr>
                      <a:r>
                        <a:t/>
                      </a:r>
                      <a:endParaRPr sz="2400">
                        <a:latin typeface="Roboto"/>
                        <a:ea typeface="Roboto"/>
                        <a:cs typeface="Roboto"/>
                        <a:sym typeface="Roboto"/>
                      </a:endParaRPr>
                    </a:p>
                    <a:p>
                      <a:pPr indent="0" lvl="0" marL="0">
                        <a:spcBef>
                          <a:spcPts val="0"/>
                        </a:spcBef>
                        <a:spcAft>
                          <a:spcPts val="0"/>
                        </a:spcAft>
                        <a:buNone/>
                      </a:pPr>
                      <a:r>
                        <a:rPr lang="en-GB" sz="2400">
                          <a:latin typeface="Roboto"/>
                          <a:ea typeface="Roboto"/>
                          <a:cs typeface="Roboto"/>
                          <a:sym typeface="Roboto"/>
                        </a:rPr>
                        <a:t>Empowerment</a:t>
                      </a:r>
                      <a:endParaRPr sz="24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Bug b</a:t>
            </a:r>
            <a:r>
              <a:rPr lang="en-GB">
                <a:latin typeface="Roboto"/>
                <a:ea typeface="Roboto"/>
                <a:cs typeface="Roboto"/>
                <a:sym typeface="Roboto"/>
              </a:rPr>
              <a:t>ounties </a:t>
            </a:r>
            <a:endParaRPr>
              <a:latin typeface="Roboto"/>
              <a:ea typeface="Roboto"/>
              <a:cs typeface="Roboto"/>
              <a:sym typeface="Roboto"/>
            </a:endParaRPr>
          </a:p>
        </p:txBody>
      </p:sp>
      <p:sp>
        <p:nvSpPr>
          <p:cNvPr id="411" name="Shape 411"/>
          <p:cNvSpPr txBox="1"/>
          <p:nvPr/>
        </p:nvSpPr>
        <p:spPr>
          <a:xfrm>
            <a:off x="311693" y="5143505"/>
            <a:ext cx="7315200" cy="853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Speaking to tester</a:t>
            </a:r>
            <a:endParaRPr/>
          </a:p>
        </p:txBody>
      </p:sp>
      <p:pic>
        <p:nvPicPr>
          <p:cNvPr id="412" name="Shape 412"/>
          <p:cNvPicPr preferRelativeResize="0"/>
          <p:nvPr/>
        </p:nvPicPr>
        <p:blipFill>
          <a:blip r:embed="rId3">
            <a:alphaModFix/>
          </a:blip>
          <a:stretch>
            <a:fillRect/>
          </a:stretch>
        </p:blipFill>
        <p:spPr>
          <a:xfrm>
            <a:off x="914401" y="1403327"/>
            <a:ext cx="7315199" cy="3354560"/>
          </a:xfrm>
          <a:prstGeom prst="rect">
            <a:avLst/>
          </a:prstGeom>
          <a:noFill/>
          <a:ln>
            <a:noFill/>
          </a:ln>
        </p:spPr>
      </p:pic>
      <p:sp>
        <p:nvSpPr>
          <p:cNvPr id="413" name="Shape 413"/>
          <p:cNvSpPr txBox="1"/>
          <p:nvPr/>
        </p:nvSpPr>
        <p:spPr>
          <a:xfrm>
            <a:off x="0" y="4851000"/>
            <a:ext cx="8834400" cy="292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https://www.matrixfans.net/interview-with-darrin-prescott-stunt-double-agent-smith-from-the-matrix-reloaded-and-revolutions-2003/</a:t>
            </a:r>
            <a:endParaRPr sz="11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Shape 4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Writing security tests</a:t>
            </a:r>
            <a:endParaRPr>
              <a:latin typeface="Roboto"/>
              <a:ea typeface="Roboto"/>
              <a:cs typeface="Roboto"/>
              <a:sym typeface="Roboto"/>
            </a:endParaRPr>
          </a:p>
        </p:txBody>
      </p:sp>
      <p:sp>
        <p:nvSpPr>
          <p:cNvPr id="419" name="Shape 419"/>
          <p:cNvSpPr txBox="1"/>
          <p:nvPr/>
        </p:nvSpPr>
        <p:spPr>
          <a:xfrm>
            <a:off x="459750" y="1192475"/>
            <a:ext cx="8555700" cy="32400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@session_management</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Feature</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Session Management</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Verify that there are no weaknesses in the session management implementation</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br>
              <a:rPr lang="en-GB">
                <a:solidFill>
                  <a:srgbClr val="24292E"/>
                </a:solidFill>
                <a:highlight>
                  <a:srgbClr val="FFFFFF"/>
                </a:highlight>
                <a:latin typeface="Consolas"/>
                <a:ea typeface="Consolas"/>
                <a:cs typeface="Consolas"/>
                <a:sym typeface="Consolas"/>
              </a:rPr>
            </a:b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@iriusrisk-cwe-664-fixation</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Scenario</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Issue a new session ID after authentication</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Given </a:t>
            </a:r>
            <a:r>
              <a:rPr lang="en-GB">
                <a:solidFill>
                  <a:srgbClr val="24292E"/>
                </a:solidFill>
                <a:highlight>
                  <a:srgbClr val="FFFFFF"/>
                </a:highlight>
                <a:latin typeface="Consolas"/>
                <a:ea typeface="Consolas"/>
                <a:cs typeface="Consolas"/>
                <a:sym typeface="Consolas"/>
              </a:rPr>
              <a:t>a new browser or client instance</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the login page</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the value of the session ID is noted</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When </a:t>
            </a:r>
            <a:r>
              <a:rPr lang="en-GB">
                <a:solidFill>
                  <a:srgbClr val="24292E"/>
                </a:solidFill>
                <a:highlight>
                  <a:srgbClr val="FFFFFF"/>
                </a:highlight>
                <a:latin typeface="Consolas"/>
                <a:ea typeface="Consolas"/>
                <a:cs typeface="Consolas"/>
                <a:sym typeface="Consolas"/>
              </a:rPr>
              <a:t>the default user logs in</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the user is logged in</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Then </a:t>
            </a:r>
            <a:r>
              <a:rPr lang="en-GB">
                <a:solidFill>
                  <a:srgbClr val="24292E"/>
                </a:solidFill>
                <a:highlight>
                  <a:srgbClr val="FFFFFF"/>
                </a:highlight>
                <a:latin typeface="Consolas"/>
                <a:ea typeface="Consolas"/>
                <a:cs typeface="Consolas"/>
                <a:sym typeface="Consolas"/>
              </a:rPr>
              <a:t>the value of the session cookie issued after authentication should be different from that of the previously noted session ID</a:t>
            </a:r>
            <a:endParaRPr>
              <a:solidFill>
                <a:srgbClr val="24292E"/>
              </a:solidFill>
              <a:highlight>
                <a:srgbClr val="FFFFFF"/>
              </a:highlight>
              <a:latin typeface="Consolas"/>
              <a:ea typeface="Consolas"/>
              <a:cs typeface="Consolas"/>
              <a:sym typeface="Consolas"/>
            </a:endParaRPr>
          </a:p>
          <a:p>
            <a:pPr indent="0" lvl="0" marL="0">
              <a:spcBef>
                <a:spcPts val="0"/>
              </a:spcBef>
              <a:spcAft>
                <a:spcPts val="0"/>
              </a:spcAft>
              <a:buNone/>
            </a:pPr>
            <a:r>
              <a:t/>
            </a:r>
            <a:endParaRPr/>
          </a:p>
        </p:txBody>
      </p:sp>
      <p:sp>
        <p:nvSpPr>
          <p:cNvPr id="420" name="Shape 420"/>
          <p:cNvSpPr txBox="1"/>
          <p:nvPr/>
        </p:nvSpPr>
        <p:spPr>
          <a:xfrm>
            <a:off x="0" y="4873200"/>
            <a:ext cx="9144000" cy="270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https://github.com/continuumsecurity/bdd-security/blob/master/src/test/resources/features/session_management.feature</a:t>
            </a:r>
            <a:endParaRPr sz="1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Shape 4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Security ch</a:t>
            </a:r>
            <a:r>
              <a:rPr lang="en-GB">
                <a:latin typeface="Roboto"/>
                <a:ea typeface="Roboto"/>
                <a:cs typeface="Roboto"/>
                <a:sym typeface="Roboto"/>
              </a:rPr>
              <a:t>ampions </a:t>
            </a:r>
            <a:endParaRPr>
              <a:latin typeface="Roboto"/>
              <a:ea typeface="Roboto"/>
              <a:cs typeface="Roboto"/>
              <a:sym typeface="Roboto"/>
            </a:endParaRPr>
          </a:p>
        </p:txBody>
      </p:sp>
      <p:sp>
        <p:nvSpPr>
          <p:cNvPr id="426" name="Shape 426"/>
          <p:cNvSpPr txBox="1"/>
          <p:nvPr/>
        </p:nvSpPr>
        <p:spPr>
          <a:xfrm>
            <a:off x="0" y="4834600"/>
            <a:ext cx="9144000" cy="30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sz="1100">
                <a:solidFill>
                  <a:schemeClr val="dk1"/>
                </a:solidFill>
              </a:rPr>
              <a:t>https://www.mmamania.com/2017/12/6/16743010/despite-ufc-getting-into-boxing-holly-holm-has-no-desire-return-sweet-science-mma</a:t>
            </a:r>
            <a:endParaRPr sz="1100">
              <a:solidFill>
                <a:schemeClr val="dk1"/>
              </a:solidFill>
            </a:endParaRPr>
          </a:p>
        </p:txBody>
      </p:sp>
      <p:pic>
        <p:nvPicPr>
          <p:cNvPr id="427" name="Shape 427"/>
          <p:cNvPicPr preferRelativeResize="0"/>
          <p:nvPr/>
        </p:nvPicPr>
        <p:blipFill>
          <a:blip r:embed="rId3">
            <a:alphaModFix/>
          </a:blip>
          <a:stretch>
            <a:fillRect/>
          </a:stretch>
        </p:blipFill>
        <p:spPr>
          <a:xfrm>
            <a:off x="1964950" y="1222495"/>
            <a:ext cx="5214099" cy="34760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Shape 4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Threat modeling</a:t>
            </a:r>
            <a:endParaRPr>
              <a:latin typeface="Roboto"/>
              <a:ea typeface="Roboto"/>
              <a:cs typeface="Roboto"/>
              <a:sym typeface="Roboto"/>
            </a:endParaRPr>
          </a:p>
        </p:txBody>
      </p:sp>
      <p:pic>
        <p:nvPicPr>
          <p:cNvPr id="433" name="Shape 433"/>
          <p:cNvPicPr preferRelativeResize="0"/>
          <p:nvPr/>
        </p:nvPicPr>
        <p:blipFill>
          <a:blip r:embed="rId3">
            <a:alphaModFix/>
          </a:blip>
          <a:stretch>
            <a:fillRect/>
          </a:stretch>
        </p:blipFill>
        <p:spPr>
          <a:xfrm>
            <a:off x="2661513" y="1017725"/>
            <a:ext cx="3820975" cy="3820975"/>
          </a:xfrm>
          <a:prstGeom prst="rect">
            <a:avLst/>
          </a:prstGeom>
          <a:noFill/>
          <a:ln>
            <a:noFill/>
          </a:ln>
        </p:spPr>
      </p:pic>
      <p:sp>
        <p:nvSpPr>
          <p:cNvPr id="434" name="Shape 434"/>
          <p:cNvSpPr txBox="1"/>
          <p:nvPr/>
        </p:nvSpPr>
        <p:spPr>
          <a:xfrm>
            <a:off x="0" y="4870500"/>
            <a:ext cx="91440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https://www.everythingwingchun.com/WING-CHUN-DUMMY-Warrior-Compact-Wall-Mounted-p/myj-wma-compact.htm</a:t>
            </a:r>
            <a:endParaRPr sz="11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Shape 4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It’s easy, you already do it...</a:t>
            </a:r>
            <a:endParaRPr>
              <a:latin typeface="Roboto"/>
              <a:ea typeface="Roboto"/>
              <a:cs typeface="Roboto"/>
              <a:sym typeface="Roboto"/>
            </a:endParaRPr>
          </a:p>
        </p:txBody>
      </p:sp>
      <p:pic>
        <p:nvPicPr>
          <p:cNvPr id="440" name="Shape 440"/>
          <p:cNvPicPr preferRelativeResize="0"/>
          <p:nvPr/>
        </p:nvPicPr>
        <p:blipFill>
          <a:blip r:embed="rId3">
            <a:alphaModFix/>
          </a:blip>
          <a:stretch>
            <a:fillRect/>
          </a:stretch>
        </p:blipFill>
        <p:spPr>
          <a:xfrm>
            <a:off x="1805225" y="1098592"/>
            <a:ext cx="5533551" cy="3689026"/>
          </a:xfrm>
          <a:prstGeom prst="rect">
            <a:avLst/>
          </a:prstGeom>
          <a:noFill/>
          <a:ln>
            <a:noFill/>
          </a:ln>
        </p:spPr>
      </p:pic>
      <p:sp>
        <p:nvSpPr>
          <p:cNvPr id="441" name="Shape 441"/>
          <p:cNvSpPr txBox="1"/>
          <p:nvPr/>
        </p:nvSpPr>
        <p:spPr>
          <a:xfrm>
            <a:off x="0" y="4868500"/>
            <a:ext cx="65085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https://pxhere.com/en/photo/722219</a:t>
            </a:r>
            <a:endParaRPr sz="11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Shape 4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latin typeface="Roboto"/>
                <a:ea typeface="Roboto"/>
                <a:cs typeface="Roboto"/>
                <a:sym typeface="Roboto"/>
              </a:rPr>
              <a:t>Why threat model?</a:t>
            </a:r>
            <a:endParaRPr>
              <a:latin typeface="Roboto"/>
              <a:ea typeface="Roboto"/>
              <a:cs typeface="Roboto"/>
              <a:sym typeface="Roboto"/>
            </a:endParaRPr>
          </a:p>
        </p:txBody>
      </p:sp>
      <p:sp>
        <p:nvSpPr>
          <p:cNvPr id="447" name="Shape 447"/>
          <p:cNvSpPr txBox="1"/>
          <p:nvPr/>
        </p:nvSpPr>
        <p:spPr>
          <a:xfrm>
            <a:off x="281100" y="1349275"/>
            <a:ext cx="8581800" cy="3521400"/>
          </a:xfrm>
          <a:prstGeom prst="rect">
            <a:avLst/>
          </a:prstGeom>
          <a:noFill/>
          <a:ln>
            <a:noFill/>
          </a:ln>
        </p:spPr>
        <p:txBody>
          <a:bodyPr anchorCtr="0" anchor="t" bIns="91425" lIns="91425" spcFirstLastPara="1" rIns="91425" wrap="square" tIns="91425">
            <a:noAutofit/>
          </a:bodyPr>
          <a:lstStyle/>
          <a:p>
            <a:pPr indent="-381000" lvl="0" marL="457200" rtl="0">
              <a:lnSpc>
                <a:spcPct val="100000"/>
              </a:lnSpc>
              <a:spcBef>
                <a:spcPts val="0"/>
              </a:spcBef>
              <a:spcAft>
                <a:spcPts val="0"/>
              </a:spcAft>
              <a:buSzPts val="2400"/>
              <a:buFont typeface="Roboto"/>
              <a:buChar char="●"/>
            </a:pPr>
            <a:r>
              <a:rPr lang="en-GB" sz="2400">
                <a:latin typeface="Roboto"/>
                <a:ea typeface="Roboto"/>
                <a:cs typeface="Roboto"/>
                <a:sym typeface="Roboto"/>
              </a:rPr>
              <a:t>Find security issues sooner and cheaper - help to deliver on time and in scope</a:t>
            </a:r>
            <a:endParaRPr sz="2400">
              <a:latin typeface="Roboto"/>
              <a:ea typeface="Roboto"/>
              <a:cs typeface="Roboto"/>
              <a:sym typeface="Roboto"/>
            </a:endParaRPr>
          </a:p>
          <a:p>
            <a:pPr indent="-381000" lvl="0" marL="457200" rtl="0">
              <a:lnSpc>
                <a:spcPct val="100000"/>
              </a:lnSpc>
              <a:spcBef>
                <a:spcPts val="1000"/>
              </a:spcBef>
              <a:spcAft>
                <a:spcPts val="0"/>
              </a:spcAft>
              <a:buSzPts val="2400"/>
              <a:buFont typeface="Roboto"/>
              <a:buChar char="●"/>
            </a:pPr>
            <a:r>
              <a:rPr lang="en-GB" sz="2400">
                <a:latin typeface="Roboto"/>
                <a:ea typeface="Roboto"/>
                <a:cs typeface="Roboto"/>
                <a:sym typeface="Roboto"/>
              </a:rPr>
              <a:t>Even for production systems, find and fix threats before the hackers find them</a:t>
            </a:r>
            <a:endParaRPr sz="2400">
              <a:latin typeface="Roboto"/>
              <a:ea typeface="Roboto"/>
              <a:cs typeface="Roboto"/>
              <a:sym typeface="Roboto"/>
            </a:endParaRPr>
          </a:p>
          <a:p>
            <a:pPr indent="-381000" lvl="0" marL="457200" rtl="0">
              <a:lnSpc>
                <a:spcPct val="100000"/>
              </a:lnSpc>
              <a:spcBef>
                <a:spcPts val="1000"/>
              </a:spcBef>
              <a:spcAft>
                <a:spcPts val="0"/>
              </a:spcAft>
              <a:buSzPts val="2400"/>
              <a:buFont typeface="Roboto"/>
              <a:buChar char="●"/>
            </a:pPr>
            <a:r>
              <a:rPr lang="en-GB" sz="2400">
                <a:latin typeface="Roboto"/>
                <a:ea typeface="Roboto"/>
                <a:cs typeface="Roboto"/>
                <a:sym typeface="Roboto"/>
              </a:rPr>
              <a:t>Puts controls into context, help prioritise investment</a:t>
            </a:r>
            <a:endParaRPr sz="2400">
              <a:latin typeface="Roboto"/>
              <a:ea typeface="Roboto"/>
              <a:cs typeface="Roboto"/>
              <a:sym typeface="Roboto"/>
            </a:endParaRPr>
          </a:p>
          <a:p>
            <a:pPr indent="-381000" lvl="0" marL="457200" rtl="0">
              <a:spcBef>
                <a:spcPts val="1000"/>
              </a:spcBef>
              <a:spcAft>
                <a:spcPts val="0"/>
              </a:spcAft>
              <a:buClr>
                <a:schemeClr val="dk1"/>
              </a:buClr>
              <a:buSzPts val="2400"/>
              <a:buFont typeface="Roboto"/>
              <a:buChar char="●"/>
            </a:pPr>
            <a:r>
              <a:rPr lang="en-GB" sz="2400">
                <a:solidFill>
                  <a:schemeClr val="dk1"/>
                </a:solidFill>
                <a:latin typeface="Roboto"/>
                <a:ea typeface="Roboto"/>
                <a:cs typeface="Roboto"/>
                <a:sym typeface="Roboto"/>
              </a:rPr>
              <a:t>Brings security closer to other teams</a:t>
            </a:r>
            <a:endParaRPr sz="2400">
              <a:solidFill>
                <a:schemeClr val="dk1"/>
              </a:solidFill>
              <a:latin typeface="Roboto"/>
              <a:ea typeface="Roboto"/>
              <a:cs typeface="Roboto"/>
              <a:sym typeface="Roboto"/>
            </a:endParaRPr>
          </a:p>
          <a:p>
            <a:pPr indent="-381000" lvl="0" marL="457200" rtl="0">
              <a:spcBef>
                <a:spcPts val="1000"/>
              </a:spcBef>
              <a:spcAft>
                <a:spcPts val="1000"/>
              </a:spcAft>
              <a:buClr>
                <a:schemeClr val="dk1"/>
              </a:buClr>
              <a:buSzPts val="2400"/>
              <a:buFont typeface="Roboto"/>
              <a:buChar char="●"/>
            </a:pPr>
            <a:r>
              <a:rPr lang="en-GB" sz="2400">
                <a:solidFill>
                  <a:schemeClr val="dk1"/>
                </a:solidFill>
                <a:latin typeface="Roboto"/>
                <a:ea typeface="Roboto"/>
                <a:cs typeface="Roboto"/>
                <a:sym typeface="Roboto"/>
              </a:rPr>
              <a:t>It's a great educational tool for engineers</a:t>
            </a:r>
            <a:endParaRPr sz="2400">
              <a:solidFill>
                <a:schemeClr val="dk1"/>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966"/>
        </a:solidFill>
      </p:bgPr>
    </p:bg>
    <p:spTree>
      <p:nvGrpSpPr>
        <p:cNvPr id="451" name="Shape 451"/>
        <p:cNvGrpSpPr/>
        <p:nvPr/>
      </p:nvGrpSpPr>
      <p:grpSpPr>
        <a:xfrm>
          <a:off x="0" y="0"/>
          <a:ext cx="0" cy="0"/>
          <a:chOff x="0" y="0"/>
          <a:chExt cx="0" cy="0"/>
        </a:xfrm>
      </p:grpSpPr>
      <p:sp>
        <p:nvSpPr>
          <p:cNvPr id="452" name="Shape 452"/>
          <p:cNvSpPr txBox="1"/>
          <p:nvPr/>
        </p:nvSpPr>
        <p:spPr>
          <a:xfrm>
            <a:off x="376800" y="976950"/>
            <a:ext cx="8390400" cy="318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4800">
                <a:solidFill>
                  <a:schemeClr val="dk1"/>
                </a:solidFill>
                <a:latin typeface="Pathway Gothic One"/>
                <a:ea typeface="Pathway Gothic One"/>
                <a:cs typeface="Pathway Gothic One"/>
                <a:sym typeface="Pathway Gothic One"/>
              </a:rPr>
              <a:t>So why aren't more people doing it?</a:t>
            </a:r>
            <a:endParaRPr sz="4800">
              <a:solidFill>
                <a:schemeClr val="dk1"/>
              </a:solidFill>
              <a:latin typeface="Pathway Gothic One"/>
              <a:ea typeface="Pathway Gothic One"/>
              <a:cs typeface="Pathway Gothic One"/>
              <a:sym typeface="Pathway Gothic One"/>
            </a:endParaRPr>
          </a:p>
          <a:p>
            <a:pPr indent="0" lvl="0" marL="0" algn="ctr">
              <a:spcBef>
                <a:spcPts val="0"/>
              </a:spcBef>
              <a:spcAft>
                <a:spcPts val="0"/>
              </a:spcAft>
              <a:buNone/>
            </a:pPr>
            <a:r>
              <a:t/>
            </a:r>
            <a:endParaRPr sz="4800">
              <a:latin typeface="Pathway Gothic One"/>
              <a:ea typeface="Pathway Gothic One"/>
              <a:cs typeface="Pathway Gothic One"/>
              <a:sym typeface="Pathway Gothic One"/>
            </a:endParaRPr>
          </a:p>
          <a:p>
            <a:pPr indent="0" lvl="0" marL="0" algn="ctr">
              <a:spcBef>
                <a:spcPts val="0"/>
              </a:spcBef>
              <a:spcAft>
                <a:spcPts val="0"/>
              </a:spcAft>
              <a:buNone/>
            </a:pPr>
            <a:r>
              <a:rPr lang="en-GB" sz="4800">
                <a:latin typeface="Pathway Gothic One"/>
                <a:ea typeface="Pathway Gothic One"/>
                <a:cs typeface="Pathway Gothic One"/>
                <a:sym typeface="Pathway Gothic One"/>
              </a:rPr>
              <a:t>WARNING: This next section contains wild speculation ;)</a:t>
            </a:r>
            <a:endParaRPr sz="4800">
              <a:latin typeface="Pathway Gothic One"/>
              <a:ea typeface="Pathway Gothic One"/>
              <a:cs typeface="Pathway Gothic One"/>
              <a:sym typeface="Pathway Gothic On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66" name="Shape 166"/>
        <p:cNvGrpSpPr/>
        <p:nvPr/>
      </p:nvGrpSpPr>
      <p:grpSpPr>
        <a:xfrm>
          <a:off x="0" y="0"/>
          <a:ext cx="0" cy="0"/>
          <a:chOff x="0" y="0"/>
          <a:chExt cx="0" cy="0"/>
        </a:xfrm>
      </p:grpSpPr>
      <p:pic>
        <p:nvPicPr>
          <p:cNvPr id="167" name="Shape 167"/>
          <p:cNvPicPr preferRelativeResize="0"/>
          <p:nvPr/>
        </p:nvPicPr>
        <p:blipFill>
          <a:blip r:embed="rId3">
            <a:alphaModFix/>
          </a:blip>
          <a:stretch>
            <a:fillRect/>
          </a:stretch>
        </p:blipFill>
        <p:spPr>
          <a:xfrm>
            <a:off x="2047713" y="256700"/>
            <a:ext cx="5048575" cy="4207150"/>
          </a:xfrm>
          <a:prstGeom prst="rect">
            <a:avLst/>
          </a:prstGeom>
          <a:noFill/>
          <a:ln>
            <a:noFill/>
          </a:ln>
        </p:spPr>
      </p:pic>
      <p:sp>
        <p:nvSpPr>
          <p:cNvPr id="168" name="Shape 168"/>
          <p:cNvSpPr txBox="1"/>
          <p:nvPr/>
        </p:nvSpPr>
        <p:spPr>
          <a:xfrm>
            <a:off x="0" y="4863325"/>
            <a:ext cx="7902000" cy="280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rgbClr val="F3F3F3"/>
                </a:solidFill>
              </a:rPr>
              <a:t>https://drawception.com/player/686396/3slimy5me/</a:t>
            </a:r>
            <a:endParaRPr sz="1100">
              <a:solidFill>
                <a:srgbClr val="F3F3F3"/>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Shape 457"/>
          <p:cNvSpPr txBox="1"/>
          <p:nvPr>
            <p:ph idx="1" type="body"/>
          </p:nvPr>
        </p:nvSpPr>
        <p:spPr>
          <a:xfrm>
            <a:off x="297325" y="1229262"/>
            <a:ext cx="2418000" cy="2297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000">
                <a:solidFill>
                  <a:srgbClr val="000000"/>
                </a:solidFill>
                <a:latin typeface="Roboto"/>
                <a:ea typeface="Roboto"/>
                <a:cs typeface="Roboto"/>
                <a:sym typeface="Roboto"/>
              </a:rPr>
              <a:t>Not a blinky box you can buy, install and ignore</a:t>
            </a:r>
            <a:endParaRPr sz="3000">
              <a:solidFill>
                <a:srgbClr val="000000"/>
              </a:solidFill>
              <a:latin typeface="Roboto"/>
              <a:ea typeface="Roboto"/>
              <a:cs typeface="Roboto"/>
              <a:sym typeface="Roboto"/>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pic>
        <p:nvPicPr>
          <p:cNvPr id="458" name="Shape 458"/>
          <p:cNvPicPr preferRelativeResize="0"/>
          <p:nvPr/>
        </p:nvPicPr>
        <p:blipFill>
          <a:blip r:embed="rId3">
            <a:alphaModFix/>
          </a:blip>
          <a:stretch>
            <a:fillRect/>
          </a:stretch>
        </p:blipFill>
        <p:spPr>
          <a:xfrm>
            <a:off x="2854850" y="715688"/>
            <a:ext cx="5905500" cy="3324225"/>
          </a:xfrm>
          <a:prstGeom prst="rect">
            <a:avLst/>
          </a:prstGeom>
          <a:noFill/>
          <a:ln>
            <a:noFill/>
          </a:ln>
        </p:spPr>
      </p:pic>
      <p:sp>
        <p:nvSpPr>
          <p:cNvPr id="459" name="Shape 459"/>
          <p:cNvSpPr txBox="1"/>
          <p:nvPr/>
        </p:nvSpPr>
        <p:spPr>
          <a:xfrm>
            <a:off x="0" y="4827300"/>
            <a:ext cx="9144000" cy="316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http://www.itpro.co.uk/server/28801/dell-emc-gains-server-market-share-at-hpes-expense</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pic>
        <p:nvPicPr>
          <p:cNvPr id="464" name="Shape 464"/>
          <p:cNvPicPr preferRelativeResize="0"/>
          <p:nvPr/>
        </p:nvPicPr>
        <p:blipFill>
          <a:blip r:embed="rId3">
            <a:alphaModFix/>
          </a:blip>
          <a:stretch>
            <a:fillRect/>
          </a:stretch>
        </p:blipFill>
        <p:spPr>
          <a:xfrm>
            <a:off x="1524000" y="285750"/>
            <a:ext cx="6096000" cy="4572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pic>
        <p:nvPicPr>
          <p:cNvPr id="469" name="Shape 469"/>
          <p:cNvPicPr preferRelativeResize="0"/>
          <p:nvPr/>
        </p:nvPicPr>
        <p:blipFill>
          <a:blip r:embed="rId3">
            <a:alphaModFix/>
          </a:blip>
          <a:stretch>
            <a:fillRect/>
          </a:stretch>
        </p:blipFill>
        <p:spPr>
          <a:xfrm>
            <a:off x="3514350" y="885825"/>
            <a:ext cx="4886325" cy="3371850"/>
          </a:xfrm>
          <a:prstGeom prst="rect">
            <a:avLst/>
          </a:prstGeom>
          <a:noFill/>
          <a:ln>
            <a:noFill/>
          </a:ln>
        </p:spPr>
      </p:pic>
      <p:sp>
        <p:nvSpPr>
          <p:cNvPr id="470" name="Shape 470"/>
          <p:cNvSpPr txBox="1"/>
          <p:nvPr/>
        </p:nvSpPr>
        <p:spPr>
          <a:xfrm>
            <a:off x="280175" y="1246350"/>
            <a:ext cx="3110400" cy="26508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GB" sz="4800">
                <a:latin typeface="Roboto"/>
                <a:ea typeface="Roboto"/>
                <a:cs typeface="Roboto"/>
                <a:sym typeface="Roboto"/>
              </a:rPr>
              <a:t>There are “other” priorities</a:t>
            </a:r>
            <a:endParaRPr sz="4800">
              <a:latin typeface="Roboto"/>
              <a:ea typeface="Roboto"/>
              <a:cs typeface="Roboto"/>
              <a:sym typeface="Roboto"/>
            </a:endParaRPr>
          </a:p>
        </p:txBody>
      </p:sp>
      <p:sp>
        <p:nvSpPr>
          <p:cNvPr id="471" name="Shape 471"/>
          <p:cNvSpPr txBox="1"/>
          <p:nvPr/>
        </p:nvSpPr>
        <p:spPr>
          <a:xfrm>
            <a:off x="0" y="4884900"/>
            <a:ext cx="9144000" cy="258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http://racehq.com/escaping-the-curse-of-the-sticky-note-man/</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Shape 476"/>
          <p:cNvSpPr txBox="1"/>
          <p:nvPr>
            <p:ph type="title"/>
          </p:nvPr>
        </p:nvSpPr>
        <p:spPr>
          <a:xfrm>
            <a:off x="311700" y="445025"/>
            <a:ext cx="8520600" cy="4037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3600">
                <a:latin typeface="Roboto"/>
                <a:ea typeface="Roboto"/>
                <a:cs typeface="Roboto"/>
                <a:sym typeface="Roboto"/>
              </a:rPr>
              <a:t>The Threat Modeling ecosystem is growing.</a:t>
            </a:r>
            <a:endParaRPr sz="3600">
              <a:latin typeface="Roboto"/>
              <a:ea typeface="Roboto"/>
              <a:cs typeface="Roboto"/>
              <a:sym typeface="Roboto"/>
            </a:endParaRPr>
          </a:p>
          <a:p>
            <a:pPr indent="0" lvl="0" marL="0">
              <a:spcBef>
                <a:spcPts val="0"/>
              </a:spcBef>
              <a:spcAft>
                <a:spcPts val="0"/>
              </a:spcAft>
              <a:buNone/>
            </a:pPr>
            <a:r>
              <a:t/>
            </a:r>
            <a:endParaRPr sz="3600">
              <a:latin typeface="Roboto"/>
              <a:ea typeface="Roboto"/>
              <a:cs typeface="Roboto"/>
              <a:sym typeface="Roboto"/>
            </a:endParaRPr>
          </a:p>
          <a:p>
            <a:pPr indent="0" lvl="0" marL="0">
              <a:spcBef>
                <a:spcPts val="0"/>
              </a:spcBef>
              <a:spcAft>
                <a:spcPts val="0"/>
              </a:spcAft>
              <a:buNone/>
            </a:pPr>
            <a:r>
              <a:rPr lang="en-GB" sz="3600">
                <a:latin typeface="Roboto"/>
                <a:ea typeface="Roboto"/>
                <a:cs typeface="Roboto"/>
                <a:sym typeface="Roboto"/>
              </a:rPr>
              <a:t>There are increasing numbers of open source projects, commercial tools, approaches &amp; methodologies, and more varied applications and use cases.</a:t>
            </a:r>
            <a:endParaRPr sz="3600">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pic>
        <p:nvPicPr>
          <p:cNvPr id="481" name="Shape 481"/>
          <p:cNvPicPr preferRelativeResize="0"/>
          <p:nvPr/>
        </p:nvPicPr>
        <p:blipFill>
          <a:blip r:embed="rId3">
            <a:alphaModFix/>
          </a:blip>
          <a:stretch>
            <a:fillRect/>
          </a:stretch>
        </p:blipFill>
        <p:spPr>
          <a:xfrm>
            <a:off x="1524000" y="123675"/>
            <a:ext cx="6096000" cy="4572000"/>
          </a:xfrm>
          <a:prstGeom prst="rect">
            <a:avLst/>
          </a:prstGeom>
          <a:noFill/>
          <a:ln>
            <a:noFill/>
          </a:ln>
        </p:spPr>
      </p:pic>
      <p:sp>
        <p:nvSpPr>
          <p:cNvPr id="482" name="Shape 482"/>
          <p:cNvSpPr txBox="1"/>
          <p:nvPr/>
        </p:nvSpPr>
        <p:spPr>
          <a:xfrm>
            <a:off x="0" y="4870500"/>
            <a:ext cx="91440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https://www.boston.com/weather/weather/2012/07/17/very_hot_today_cooling_trend_b</a:t>
            </a:r>
            <a:endParaRPr sz="1100"/>
          </a:p>
        </p:txBody>
      </p:sp>
      <p:sp>
        <p:nvSpPr>
          <p:cNvPr id="483" name="Shape 483"/>
          <p:cNvSpPr/>
          <p:nvPr/>
        </p:nvSpPr>
        <p:spPr>
          <a:xfrm>
            <a:off x="1716900" y="107750"/>
            <a:ext cx="3555900" cy="3090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4" name="Shape 484"/>
          <p:cNvSpPr txBox="1"/>
          <p:nvPr/>
        </p:nvSpPr>
        <p:spPr>
          <a:xfrm>
            <a:off x="1860575" y="21650"/>
            <a:ext cx="3081900" cy="481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sz="1800"/>
              <a:t>Threat Modeling Forecast</a:t>
            </a:r>
            <a:endParaRPr b="1" sz="1800"/>
          </a:p>
        </p:txBody>
      </p:sp>
      <p:sp>
        <p:nvSpPr>
          <p:cNvPr id="485" name="Shape 485"/>
          <p:cNvSpPr/>
          <p:nvPr/>
        </p:nvSpPr>
        <p:spPr>
          <a:xfrm>
            <a:off x="4015675" y="1961150"/>
            <a:ext cx="797400" cy="423900"/>
          </a:xfrm>
          <a:prstGeom prst="rect">
            <a:avLst/>
          </a:prstGeom>
          <a:solidFill>
            <a:srgbClr val="000000"/>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b="1" lang="en-GB" sz="1800">
                <a:solidFill>
                  <a:srgbClr val="FFFF00"/>
                </a:solidFill>
              </a:rPr>
              <a:t>HOT</a:t>
            </a:r>
            <a:endParaRPr b="1" sz="1800">
              <a:solidFill>
                <a:srgbClr val="FFFF00"/>
              </a:solidFill>
            </a:endParaRPr>
          </a:p>
        </p:txBody>
      </p:sp>
      <p:sp>
        <p:nvSpPr>
          <p:cNvPr id="486" name="Shape 486"/>
          <p:cNvSpPr/>
          <p:nvPr/>
        </p:nvSpPr>
        <p:spPr>
          <a:xfrm>
            <a:off x="6308800" y="1747175"/>
            <a:ext cx="797400" cy="423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FFFF00"/>
                </a:solidFill>
              </a:rPr>
              <a:t>HOT</a:t>
            </a:r>
            <a:endParaRPr b="1" sz="1800">
              <a:solidFill>
                <a:srgbClr val="FFFF00"/>
              </a:solidFill>
            </a:endParaRPr>
          </a:p>
        </p:txBody>
      </p:sp>
      <p:sp>
        <p:nvSpPr>
          <p:cNvPr id="487" name="Shape 487"/>
          <p:cNvSpPr/>
          <p:nvPr/>
        </p:nvSpPr>
        <p:spPr>
          <a:xfrm>
            <a:off x="6375000" y="987250"/>
            <a:ext cx="797400" cy="423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FFFF00"/>
                </a:solidFill>
              </a:rPr>
              <a:t>HOT</a:t>
            </a:r>
            <a:endParaRPr b="1" sz="1800">
              <a:solidFill>
                <a:srgbClr val="FFFF00"/>
              </a:solidFill>
            </a:endParaRPr>
          </a:p>
        </p:txBody>
      </p:sp>
      <p:sp>
        <p:nvSpPr>
          <p:cNvPr id="488" name="Shape 488"/>
          <p:cNvSpPr/>
          <p:nvPr/>
        </p:nvSpPr>
        <p:spPr>
          <a:xfrm>
            <a:off x="2375250" y="987250"/>
            <a:ext cx="797400" cy="423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FFFF00"/>
                </a:solidFill>
              </a:rPr>
              <a:t>HOT</a:t>
            </a:r>
            <a:endParaRPr b="1" sz="1800">
              <a:solidFill>
                <a:srgbClr val="FFFF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1C75"/>
        </a:solidFill>
      </p:bgPr>
    </p:bg>
    <p:spTree>
      <p:nvGrpSpPr>
        <p:cNvPr id="492" name="Shape 492"/>
        <p:cNvGrpSpPr/>
        <p:nvPr/>
      </p:nvGrpSpPr>
      <p:grpSpPr>
        <a:xfrm>
          <a:off x="0" y="0"/>
          <a:ext cx="0" cy="0"/>
          <a:chOff x="0" y="0"/>
          <a:chExt cx="0" cy="0"/>
        </a:xfrm>
      </p:grpSpPr>
      <p:sp>
        <p:nvSpPr>
          <p:cNvPr id="493" name="Shape 493"/>
          <p:cNvSpPr txBox="1"/>
          <p:nvPr/>
        </p:nvSpPr>
        <p:spPr>
          <a:xfrm>
            <a:off x="459300" y="1016550"/>
            <a:ext cx="8225400" cy="31104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GB" sz="9600">
                <a:solidFill>
                  <a:srgbClr val="F3F3F3"/>
                </a:solidFill>
                <a:latin typeface="Pathway Gothic One"/>
                <a:ea typeface="Pathway Gothic One"/>
                <a:cs typeface="Pathway Gothic One"/>
                <a:sym typeface="Pathway Gothic One"/>
              </a:rPr>
              <a:t>Start simple</a:t>
            </a:r>
            <a:endParaRPr sz="9600">
              <a:solidFill>
                <a:srgbClr val="F3F3F3"/>
              </a:solidFill>
              <a:latin typeface="Pathway Gothic One"/>
              <a:ea typeface="Pathway Gothic One"/>
              <a:cs typeface="Pathway Gothic One"/>
              <a:sym typeface="Pathway Gothic One"/>
            </a:endParaRPr>
          </a:p>
          <a:p>
            <a:pPr indent="0" lvl="0" marL="0" algn="ctr">
              <a:spcBef>
                <a:spcPts val="0"/>
              </a:spcBef>
              <a:spcAft>
                <a:spcPts val="0"/>
              </a:spcAft>
              <a:buNone/>
            </a:pPr>
            <a:r>
              <a:rPr lang="en-GB" sz="9600">
                <a:solidFill>
                  <a:srgbClr val="F3F3F3"/>
                </a:solidFill>
                <a:latin typeface="Pathway Gothic One"/>
                <a:ea typeface="Pathway Gothic One"/>
                <a:cs typeface="Pathway Gothic One"/>
                <a:sym typeface="Pathway Gothic One"/>
              </a:rPr>
              <a:t>Keep it lean</a:t>
            </a:r>
            <a:endParaRPr sz="9600">
              <a:solidFill>
                <a:srgbClr val="F3F3F3"/>
              </a:solidFill>
              <a:latin typeface="Pathway Gothic One"/>
              <a:ea typeface="Pathway Gothic One"/>
              <a:cs typeface="Pathway Gothic One"/>
              <a:sym typeface="Pathway Gothic One"/>
            </a:endParaRPr>
          </a:p>
          <a:p>
            <a:pPr indent="0" lvl="0" marL="0" algn="ctr">
              <a:spcBef>
                <a:spcPts val="0"/>
              </a:spcBef>
              <a:spcAft>
                <a:spcPts val="0"/>
              </a:spcAft>
              <a:buNone/>
            </a:pPr>
            <a:r>
              <a:rPr lang="en-GB" sz="9600">
                <a:solidFill>
                  <a:srgbClr val="F3F3F3"/>
                </a:solidFill>
                <a:latin typeface="Pathway Gothic One"/>
                <a:ea typeface="Pathway Gothic One"/>
                <a:cs typeface="Pathway Gothic One"/>
                <a:sym typeface="Pathway Gothic One"/>
              </a:rPr>
              <a:t>Learn &amp; adapt</a:t>
            </a:r>
            <a:endParaRPr sz="9600">
              <a:solidFill>
                <a:srgbClr val="F3F3F3"/>
              </a:solidFill>
              <a:latin typeface="Pathway Gothic One"/>
              <a:ea typeface="Pathway Gothic One"/>
              <a:cs typeface="Pathway Gothic One"/>
              <a:sym typeface="Pathway Gothic On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Shape 49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latin typeface="Roboto"/>
                <a:ea typeface="Roboto"/>
                <a:cs typeface="Roboto"/>
                <a:sym typeface="Roboto"/>
              </a:rPr>
              <a:t>Thre</a:t>
            </a:r>
            <a:r>
              <a:rPr lang="en-GB">
                <a:latin typeface="Roboto"/>
                <a:ea typeface="Roboto"/>
                <a:cs typeface="Roboto"/>
                <a:sym typeface="Roboto"/>
              </a:rPr>
              <a:t>at Modeling Walk-through</a:t>
            </a:r>
            <a:endParaRPr>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Shape 5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This is Mark. He’s a developer.</a:t>
            </a:r>
            <a:endParaRPr>
              <a:latin typeface="Roboto"/>
              <a:ea typeface="Roboto"/>
              <a:cs typeface="Roboto"/>
              <a:sym typeface="Roboto"/>
            </a:endParaRPr>
          </a:p>
        </p:txBody>
      </p:sp>
      <p:pic>
        <p:nvPicPr>
          <p:cNvPr id="504" name="Shape 504"/>
          <p:cNvPicPr preferRelativeResize="0"/>
          <p:nvPr/>
        </p:nvPicPr>
        <p:blipFill>
          <a:blip r:embed="rId3">
            <a:alphaModFix/>
          </a:blip>
          <a:stretch>
            <a:fillRect/>
          </a:stretch>
        </p:blipFill>
        <p:spPr>
          <a:xfrm>
            <a:off x="152400" y="1170125"/>
            <a:ext cx="2865731" cy="3820975"/>
          </a:xfrm>
          <a:prstGeom prst="rect">
            <a:avLst/>
          </a:prstGeom>
          <a:noFill/>
          <a:ln>
            <a:noFill/>
          </a:ln>
        </p:spPr>
      </p:pic>
      <p:sp>
        <p:nvSpPr>
          <p:cNvPr id="505" name="Shape 505"/>
          <p:cNvSpPr txBox="1"/>
          <p:nvPr/>
        </p:nvSpPr>
        <p:spPr>
          <a:xfrm>
            <a:off x="3445717" y="1619015"/>
            <a:ext cx="5290500" cy="2923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2400">
                <a:latin typeface="Roboto"/>
                <a:ea typeface="Roboto"/>
                <a:cs typeface="Roboto"/>
                <a:sym typeface="Roboto"/>
              </a:rPr>
              <a:t>Profile</a:t>
            </a:r>
            <a:endParaRPr sz="2400">
              <a:latin typeface="Roboto"/>
              <a:ea typeface="Roboto"/>
              <a:cs typeface="Roboto"/>
              <a:sym typeface="Roboto"/>
            </a:endParaRPr>
          </a:p>
          <a:p>
            <a:pPr indent="0" lvl="0" marL="0">
              <a:spcBef>
                <a:spcPts val="0"/>
              </a:spcBef>
              <a:spcAft>
                <a:spcPts val="0"/>
              </a:spcAft>
              <a:buNone/>
            </a:pPr>
            <a:r>
              <a:t/>
            </a:r>
            <a:endParaRPr>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Working to tight deadlines</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Needs to get something working asap</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Will have to support services once live</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Loves full-stack work</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New to cloud</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Always considers end users, accessibility champion</a:t>
            </a:r>
            <a:endParaRPr sz="1800">
              <a:latin typeface="Roboto"/>
              <a:ea typeface="Roboto"/>
              <a:cs typeface="Roboto"/>
              <a:sym typeface="Roboto"/>
            </a:endParaRPr>
          </a:p>
        </p:txBody>
      </p:sp>
      <p:sp>
        <p:nvSpPr>
          <p:cNvPr id="506" name="Shape 506"/>
          <p:cNvSpPr txBox="1"/>
          <p:nvPr/>
        </p:nvSpPr>
        <p:spPr>
          <a:xfrm>
            <a:off x="6263400" y="4748400"/>
            <a:ext cx="2880600" cy="395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Image credit: Rebecca Manning</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Shape 5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latin typeface="Roboto"/>
                <a:ea typeface="Roboto"/>
                <a:cs typeface="Roboto"/>
                <a:sym typeface="Roboto"/>
              </a:rPr>
              <a:t>Mark’s task</a:t>
            </a:r>
            <a:endParaRPr>
              <a:latin typeface="Roboto"/>
              <a:ea typeface="Roboto"/>
              <a:cs typeface="Roboto"/>
              <a:sym typeface="Roboto"/>
            </a:endParaRPr>
          </a:p>
        </p:txBody>
      </p:sp>
      <p:sp>
        <p:nvSpPr>
          <p:cNvPr id="512" name="Shape 512"/>
          <p:cNvSpPr txBox="1"/>
          <p:nvPr/>
        </p:nvSpPr>
        <p:spPr>
          <a:xfrm>
            <a:off x="409475" y="1156575"/>
            <a:ext cx="8196600" cy="3872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800">
                <a:solidFill>
                  <a:srgbClr val="434343"/>
                </a:solidFill>
                <a:latin typeface="Consolas"/>
                <a:ea typeface="Consolas"/>
                <a:cs typeface="Consolas"/>
                <a:sym typeface="Consolas"/>
              </a:rPr>
              <a:t>Feature:</a:t>
            </a:r>
            <a:endParaRPr sz="1800">
              <a:solidFill>
                <a:srgbClr val="434343"/>
              </a:solidFill>
              <a:latin typeface="Consolas"/>
              <a:ea typeface="Consolas"/>
              <a:cs typeface="Consolas"/>
              <a:sym typeface="Consolas"/>
            </a:endParaRPr>
          </a:p>
          <a:p>
            <a:pPr indent="0" lvl="0" marL="0">
              <a:spcBef>
                <a:spcPts val="0"/>
              </a:spcBef>
              <a:spcAft>
                <a:spcPts val="0"/>
              </a:spcAft>
              <a:buNone/>
            </a:pPr>
            <a:r>
              <a:t/>
            </a:r>
            <a:endParaRPr sz="1800">
              <a:solidFill>
                <a:srgbClr val="434343"/>
              </a:solidFill>
              <a:latin typeface="Consolas"/>
              <a:ea typeface="Consolas"/>
              <a:cs typeface="Consolas"/>
              <a:sym typeface="Consolas"/>
            </a:endParaRPr>
          </a:p>
          <a:p>
            <a:pPr indent="0" lvl="0" marL="0">
              <a:spcBef>
                <a:spcPts val="0"/>
              </a:spcBef>
              <a:spcAft>
                <a:spcPts val="0"/>
              </a:spcAft>
              <a:buNone/>
            </a:pPr>
            <a:r>
              <a:rPr lang="en-GB" sz="1800">
                <a:solidFill>
                  <a:srgbClr val="434343"/>
                </a:solidFill>
                <a:latin typeface="Consolas"/>
                <a:ea typeface="Consolas"/>
                <a:cs typeface="Consolas"/>
                <a:sym typeface="Consolas"/>
              </a:rPr>
              <a:t>  In order to ensure the quality of 3rd-party data submissions</a:t>
            </a:r>
            <a:endParaRPr sz="1800">
              <a:solidFill>
                <a:srgbClr val="434343"/>
              </a:solidFill>
              <a:latin typeface="Consolas"/>
              <a:ea typeface="Consolas"/>
              <a:cs typeface="Consolas"/>
              <a:sym typeface="Consolas"/>
            </a:endParaRPr>
          </a:p>
          <a:p>
            <a:pPr indent="0" lvl="0" marL="0">
              <a:spcBef>
                <a:spcPts val="0"/>
              </a:spcBef>
              <a:spcAft>
                <a:spcPts val="0"/>
              </a:spcAft>
              <a:buNone/>
            </a:pPr>
            <a:r>
              <a:rPr lang="en-GB" sz="1800">
                <a:solidFill>
                  <a:srgbClr val="434343"/>
                </a:solidFill>
                <a:latin typeface="Consolas"/>
                <a:ea typeface="Consolas"/>
                <a:cs typeface="Consolas"/>
                <a:sym typeface="Consolas"/>
              </a:rPr>
              <a:t>  As a business analyst</a:t>
            </a:r>
            <a:endParaRPr sz="1800">
              <a:solidFill>
                <a:srgbClr val="434343"/>
              </a:solidFill>
              <a:latin typeface="Consolas"/>
              <a:ea typeface="Consolas"/>
              <a:cs typeface="Consolas"/>
              <a:sym typeface="Consolas"/>
            </a:endParaRPr>
          </a:p>
          <a:p>
            <a:pPr indent="0" lvl="0" marL="0">
              <a:spcBef>
                <a:spcPts val="0"/>
              </a:spcBef>
              <a:spcAft>
                <a:spcPts val="0"/>
              </a:spcAft>
              <a:buNone/>
            </a:pPr>
            <a:r>
              <a:rPr lang="en-GB" sz="1800">
                <a:solidFill>
                  <a:srgbClr val="434343"/>
                </a:solidFill>
                <a:latin typeface="Consolas"/>
                <a:ea typeface="Consolas"/>
                <a:cs typeface="Consolas"/>
                <a:sym typeface="Consolas"/>
              </a:rPr>
              <a:t>  I want a data parsing and validation engine</a:t>
            </a:r>
            <a:endParaRPr sz="1800">
              <a:solidFill>
                <a:srgbClr val="434343"/>
              </a:solidFill>
              <a:latin typeface="Consolas"/>
              <a:ea typeface="Consolas"/>
              <a:cs typeface="Consolas"/>
              <a:sym typeface="Consolas"/>
            </a:endParaRPr>
          </a:p>
          <a:p>
            <a:pPr indent="0" lvl="0" marL="0">
              <a:spcBef>
                <a:spcPts val="0"/>
              </a:spcBef>
              <a:spcAft>
                <a:spcPts val="0"/>
              </a:spcAft>
              <a:buNone/>
            </a:pPr>
            <a:r>
              <a:t/>
            </a:r>
            <a:endParaRPr sz="1800">
              <a:solidFill>
                <a:srgbClr val="434343"/>
              </a:solidFill>
              <a:latin typeface="Consolas"/>
              <a:ea typeface="Consolas"/>
              <a:cs typeface="Consolas"/>
              <a:sym typeface="Consolas"/>
            </a:endParaRPr>
          </a:p>
          <a:p>
            <a:pPr indent="0" lvl="0" marL="0">
              <a:spcBef>
                <a:spcPts val="0"/>
              </a:spcBef>
              <a:spcAft>
                <a:spcPts val="0"/>
              </a:spcAft>
              <a:buNone/>
            </a:pPr>
            <a:r>
              <a:rPr lang="en-GB" sz="1800">
                <a:solidFill>
                  <a:srgbClr val="434343"/>
                </a:solidFill>
                <a:latin typeface="Consolas"/>
                <a:ea typeface="Consolas"/>
                <a:cs typeface="Consolas"/>
                <a:sym typeface="Consolas"/>
              </a:rPr>
              <a:t>Requirements:</a:t>
            </a:r>
            <a:endParaRPr sz="1800">
              <a:solidFill>
                <a:srgbClr val="434343"/>
              </a:solidFill>
              <a:latin typeface="Consolas"/>
              <a:ea typeface="Consolas"/>
              <a:cs typeface="Consolas"/>
              <a:sym typeface="Consolas"/>
            </a:endParaRPr>
          </a:p>
          <a:p>
            <a:pPr indent="0" lvl="0" marL="0">
              <a:spcBef>
                <a:spcPts val="0"/>
              </a:spcBef>
              <a:spcAft>
                <a:spcPts val="0"/>
              </a:spcAft>
              <a:buNone/>
            </a:pPr>
            <a:r>
              <a:t/>
            </a:r>
            <a:endParaRPr sz="1800">
              <a:solidFill>
                <a:srgbClr val="434343"/>
              </a:solidFill>
              <a:latin typeface="Consolas"/>
              <a:ea typeface="Consolas"/>
              <a:cs typeface="Consolas"/>
              <a:sym typeface="Consolas"/>
            </a:endParaRPr>
          </a:p>
          <a:p>
            <a:pPr indent="-342900" lvl="0" marL="457200" rtl="0">
              <a:spcBef>
                <a:spcPts val="0"/>
              </a:spcBef>
              <a:spcAft>
                <a:spcPts val="0"/>
              </a:spcAft>
              <a:buClr>
                <a:srgbClr val="434343"/>
              </a:buClr>
              <a:buSzPts val="1800"/>
              <a:buFont typeface="Consolas"/>
              <a:buChar char="●"/>
            </a:pPr>
            <a:r>
              <a:rPr lang="en-GB" sz="1800">
                <a:solidFill>
                  <a:srgbClr val="434343"/>
                </a:solidFill>
                <a:latin typeface="Consolas"/>
                <a:ea typeface="Consolas"/>
                <a:cs typeface="Consolas"/>
                <a:sym typeface="Consolas"/>
              </a:rPr>
              <a:t>Web-based API to replace existing system</a:t>
            </a:r>
            <a:endParaRPr sz="1800">
              <a:solidFill>
                <a:srgbClr val="434343"/>
              </a:solidFill>
              <a:latin typeface="Consolas"/>
              <a:ea typeface="Consolas"/>
              <a:cs typeface="Consolas"/>
              <a:sym typeface="Consolas"/>
            </a:endParaRPr>
          </a:p>
          <a:p>
            <a:pPr indent="-342900" lvl="0" marL="457200" rtl="0">
              <a:spcBef>
                <a:spcPts val="0"/>
              </a:spcBef>
              <a:spcAft>
                <a:spcPts val="0"/>
              </a:spcAft>
              <a:buClr>
                <a:srgbClr val="434343"/>
              </a:buClr>
              <a:buSzPts val="1800"/>
              <a:buFont typeface="Consolas"/>
              <a:buChar char="●"/>
            </a:pPr>
            <a:r>
              <a:rPr lang="en-GB" sz="1800">
                <a:solidFill>
                  <a:srgbClr val="434343"/>
                </a:solidFill>
                <a:latin typeface="Consolas"/>
                <a:ea typeface="Consolas"/>
                <a:cs typeface="Consolas"/>
                <a:sym typeface="Consolas"/>
              </a:rPr>
              <a:t>Validate subset of the data against our 3rd-party partner</a:t>
            </a:r>
            <a:endParaRPr sz="1800">
              <a:solidFill>
                <a:srgbClr val="434343"/>
              </a:solidFill>
              <a:latin typeface="Consolas"/>
              <a:ea typeface="Consolas"/>
              <a:cs typeface="Consolas"/>
              <a:sym typeface="Consolas"/>
            </a:endParaRPr>
          </a:p>
          <a:p>
            <a:pPr indent="-342900" lvl="0" marL="457200" rtl="0">
              <a:spcBef>
                <a:spcPts val="0"/>
              </a:spcBef>
              <a:spcAft>
                <a:spcPts val="0"/>
              </a:spcAft>
              <a:buClr>
                <a:srgbClr val="434343"/>
              </a:buClr>
              <a:buSzPts val="1800"/>
              <a:buFont typeface="Consolas"/>
              <a:buChar char="●"/>
            </a:pPr>
            <a:r>
              <a:rPr lang="en-GB" sz="1800">
                <a:solidFill>
                  <a:srgbClr val="434343"/>
                </a:solidFill>
                <a:latin typeface="Consolas"/>
                <a:ea typeface="Consolas"/>
                <a:cs typeface="Consolas"/>
                <a:sym typeface="Consolas"/>
              </a:rPr>
              <a:t>Transform and scrub data where needed</a:t>
            </a:r>
            <a:endParaRPr sz="1800">
              <a:solidFill>
                <a:srgbClr val="434343"/>
              </a:solidFill>
              <a:latin typeface="Consolas"/>
              <a:ea typeface="Consolas"/>
              <a:cs typeface="Consolas"/>
              <a:sym typeface="Consolas"/>
            </a:endParaRPr>
          </a:p>
          <a:p>
            <a:pPr indent="-342900" lvl="0" marL="457200">
              <a:spcBef>
                <a:spcPts val="0"/>
              </a:spcBef>
              <a:spcAft>
                <a:spcPts val="0"/>
              </a:spcAft>
              <a:buClr>
                <a:srgbClr val="434343"/>
              </a:buClr>
              <a:buSzPts val="1800"/>
              <a:buFont typeface="Consolas"/>
              <a:buChar char="●"/>
            </a:pPr>
            <a:r>
              <a:rPr lang="en-GB" sz="1800">
                <a:solidFill>
                  <a:srgbClr val="434343"/>
                </a:solidFill>
                <a:latin typeface="Consolas"/>
                <a:ea typeface="Consolas"/>
                <a:cs typeface="Consolas"/>
                <a:sym typeface="Consolas"/>
              </a:rPr>
              <a:t>Write processed data objects to S3 so new backend process can pick them up</a:t>
            </a:r>
            <a:endParaRPr sz="1800">
              <a:solidFill>
                <a:srgbClr val="434343"/>
              </a:solidFill>
              <a:latin typeface="Consolas"/>
              <a:ea typeface="Consolas"/>
              <a:cs typeface="Consolas"/>
              <a:sym typeface="Consolas"/>
            </a:endParaRPr>
          </a:p>
          <a:p>
            <a:pPr indent="0" lvl="0" marL="0">
              <a:spcBef>
                <a:spcPts val="0"/>
              </a:spcBef>
              <a:spcAft>
                <a:spcPts val="0"/>
              </a:spcAft>
              <a:buNone/>
            </a:pPr>
            <a:r>
              <a:rPr lang="en-GB">
                <a:solidFill>
                  <a:srgbClr val="434343"/>
                </a:solidFill>
              </a:rPr>
              <a:t>  </a:t>
            </a:r>
            <a:endParaRPr>
              <a:solidFill>
                <a:srgbClr val="434343"/>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pic>
        <p:nvPicPr>
          <p:cNvPr id="517" name="Shape 517"/>
          <p:cNvPicPr preferRelativeResize="0"/>
          <p:nvPr/>
        </p:nvPicPr>
        <p:blipFill>
          <a:blip r:embed="rId3">
            <a:alphaModFix/>
          </a:blip>
          <a:stretch>
            <a:fillRect/>
          </a:stretch>
        </p:blipFill>
        <p:spPr>
          <a:xfrm>
            <a:off x="1818687" y="110300"/>
            <a:ext cx="5506626" cy="49229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1619250" y="152400"/>
            <a:ext cx="5905500" cy="4410075"/>
          </a:xfrm>
          <a:prstGeom prst="rect">
            <a:avLst/>
          </a:prstGeom>
          <a:noFill/>
          <a:ln>
            <a:noFill/>
          </a:ln>
        </p:spPr>
      </p:pic>
      <p:sp>
        <p:nvSpPr>
          <p:cNvPr id="174" name="Shape 174"/>
          <p:cNvSpPr txBox="1"/>
          <p:nvPr/>
        </p:nvSpPr>
        <p:spPr>
          <a:xfrm>
            <a:off x="-43100" y="4863325"/>
            <a:ext cx="8390400" cy="316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https://imgflip.com/memegenerator/Scared-Cat</a:t>
            </a:r>
            <a:endParaRPr sz="11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pic>
        <p:nvPicPr>
          <p:cNvPr id="522" name="Shape 522"/>
          <p:cNvPicPr preferRelativeResize="0"/>
          <p:nvPr/>
        </p:nvPicPr>
        <p:blipFill>
          <a:blip r:embed="rId3">
            <a:alphaModFix/>
          </a:blip>
          <a:stretch>
            <a:fillRect/>
          </a:stretch>
        </p:blipFill>
        <p:spPr>
          <a:xfrm>
            <a:off x="159575" y="661262"/>
            <a:ext cx="2865731" cy="3820975"/>
          </a:xfrm>
          <a:prstGeom prst="rect">
            <a:avLst/>
          </a:prstGeom>
          <a:noFill/>
          <a:ln>
            <a:noFill/>
          </a:ln>
        </p:spPr>
      </p:pic>
      <p:sp>
        <p:nvSpPr>
          <p:cNvPr id="523" name="Shape 523"/>
          <p:cNvSpPr/>
          <p:nvPr/>
        </p:nvSpPr>
        <p:spPr>
          <a:xfrm>
            <a:off x="3290100" y="409475"/>
            <a:ext cx="5028600" cy="1501500"/>
          </a:xfrm>
          <a:prstGeom prst="wedgeRoundRectCallout">
            <a:avLst>
              <a:gd fmla="val -57278" name="adj1"/>
              <a:gd fmla="val 8443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GB" sz="1800"/>
              <a:t>Hey Tara. Would you mind taking a look at this design with me? I’d love to know whether I’m missing any key operational things.</a:t>
            </a: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Shape 5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This is Tara. She’s an operations engineer.</a:t>
            </a:r>
            <a:endParaRPr>
              <a:latin typeface="Roboto"/>
              <a:ea typeface="Roboto"/>
              <a:cs typeface="Roboto"/>
              <a:sym typeface="Roboto"/>
            </a:endParaRPr>
          </a:p>
        </p:txBody>
      </p:sp>
      <p:sp>
        <p:nvSpPr>
          <p:cNvPr id="529" name="Shape 529"/>
          <p:cNvSpPr txBox="1"/>
          <p:nvPr/>
        </p:nvSpPr>
        <p:spPr>
          <a:xfrm>
            <a:off x="311700" y="1570540"/>
            <a:ext cx="4616400" cy="327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2400">
                <a:latin typeface="Roboto"/>
                <a:ea typeface="Roboto"/>
                <a:cs typeface="Roboto"/>
                <a:sym typeface="Roboto"/>
              </a:rPr>
              <a:t>Profile</a:t>
            </a:r>
            <a:endParaRPr sz="2400">
              <a:latin typeface="Roboto"/>
              <a:ea typeface="Roboto"/>
              <a:cs typeface="Roboto"/>
              <a:sym typeface="Roboto"/>
            </a:endParaRPr>
          </a:p>
          <a:p>
            <a:pPr indent="0" lvl="0" marL="0">
              <a:spcBef>
                <a:spcPts val="0"/>
              </a:spcBef>
              <a:spcAft>
                <a:spcPts val="0"/>
              </a:spcAft>
              <a:buNone/>
            </a:pPr>
            <a:r>
              <a:t/>
            </a:r>
            <a:endParaRPr>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Loves metrics </a:t>
            </a:r>
            <a:r>
              <a:rPr lang="en-GB" sz="1800">
                <a:latin typeface="Roboto"/>
                <a:ea typeface="Roboto"/>
                <a:cs typeface="Roboto"/>
                <a:sym typeface="Roboto"/>
              </a:rPr>
              <a:t>and graphs</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Big fan of IaC and config management</a:t>
            </a:r>
            <a:endParaRPr sz="1800">
              <a:latin typeface="Roboto"/>
              <a:ea typeface="Roboto"/>
              <a:cs typeface="Roboto"/>
              <a:sym typeface="Roboto"/>
            </a:endParaRPr>
          </a:p>
          <a:p>
            <a:pPr indent="-342900" lvl="0" marL="457200" rtl="0">
              <a:spcBef>
                <a:spcPts val="0"/>
              </a:spcBef>
              <a:spcAft>
                <a:spcPts val="0"/>
              </a:spcAft>
              <a:buClr>
                <a:schemeClr val="dk1"/>
              </a:buClr>
              <a:buSzPts val="1800"/>
              <a:buFont typeface="Roboto"/>
              <a:buChar char="●"/>
            </a:pPr>
            <a:r>
              <a:rPr lang="en-GB" sz="1800">
                <a:solidFill>
                  <a:schemeClr val="dk1"/>
                </a:solidFill>
                <a:latin typeface="Roboto"/>
                <a:ea typeface="Roboto"/>
                <a:cs typeface="Roboto"/>
                <a:sym typeface="Roboto"/>
              </a:rPr>
              <a:t>Works closely with devs, helping them to automate deployments etc.</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Believes containers are the future </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Moto is “Fail fast, fail often”</a:t>
            </a:r>
            <a:endParaRPr>
              <a:latin typeface="Roboto"/>
              <a:ea typeface="Roboto"/>
              <a:cs typeface="Roboto"/>
              <a:sym typeface="Roboto"/>
            </a:endParaRPr>
          </a:p>
        </p:txBody>
      </p:sp>
      <p:pic>
        <p:nvPicPr>
          <p:cNvPr id="530" name="Shape 530"/>
          <p:cNvPicPr preferRelativeResize="0"/>
          <p:nvPr/>
        </p:nvPicPr>
        <p:blipFill>
          <a:blip r:embed="rId3">
            <a:alphaModFix/>
          </a:blip>
          <a:stretch>
            <a:fillRect/>
          </a:stretch>
        </p:blipFill>
        <p:spPr>
          <a:xfrm>
            <a:off x="5870700" y="1119850"/>
            <a:ext cx="2863744" cy="3820977"/>
          </a:xfrm>
          <a:prstGeom prst="rect">
            <a:avLst/>
          </a:prstGeom>
          <a:noFill/>
          <a:ln>
            <a:noFill/>
          </a:ln>
        </p:spPr>
      </p:pic>
      <p:sp>
        <p:nvSpPr>
          <p:cNvPr id="531" name="Shape 531"/>
          <p:cNvSpPr txBox="1"/>
          <p:nvPr/>
        </p:nvSpPr>
        <p:spPr>
          <a:xfrm>
            <a:off x="0" y="4748400"/>
            <a:ext cx="2880600" cy="39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Image credit: Rebecca Manning</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pic>
        <p:nvPicPr>
          <p:cNvPr id="536" name="Shape 536"/>
          <p:cNvPicPr preferRelativeResize="0"/>
          <p:nvPr/>
        </p:nvPicPr>
        <p:blipFill>
          <a:blip r:embed="rId3">
            <a:alphaModFix/>
          </a:blip>
          <a:stretch>
            <a:fillRect/>
          </a:stretch>
        </p:blipFill>
        <p:spPr>
          <a:xfrm>
            <a:off x="6966350" y="244250"/>
            <a:ext cx="2127276" cy="2838349"/>
          </a:xfrm>
          <a:prstGeom prst="rect">
            <a:avLst/>
          </a:prstGeom>
          <a:noFill/>
          <a:ln>
            <a:noFill/>
          </a:ln>
        </p:spPr>
      </p:pic>
      <p:sp>
        <p:nvSpPr>
          <p:cNvPr id="537" name="Shape 537"/>
          <p:cNvSpPr/>
          <p:nvPr/>
        </p:nvSpPr>
        <p:spPr>
          <a:xfrm>
            <a:off x="2422050" y="244250"/>
            <a:ext cx="4299900" cy="1041600"/>
          </a:xfrm>
          <a:prstGeom prst="wedgeRoundRectCallout">
            <a:avLst>
              <a:gd fmla="val 62575" name="adj1"/>
              <a:gd fmla="val 1620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This looks great Mark. How are you doing monitoring, logging and backups?</a:t>
            </a:r>
            <a:endParaRPr sz="1800"/>
          </a:p>
        </p:txBody>
      </p:sp>
      <p:pic>
        <p:nvPicPr>
          <p:cNvPr id="538" name="Shape 538"/>
          <p:cNvPicPr preferRelativeResize="0"/>
          <p:nvPr/>
        </p:nvPicPr>
        <p:blipFill>
          <a:blip r:embed="rId4">
            <a:alphaModFix/>
          </a:blip>
          <a:stretch>
            <a:fillRect/>
          </a:stretch>
        </p:blipFill>
        <p:spPr>
          <a:xfrm>
            <a:off x="166775" y="2305979"/>
            <a:ext cx="1977024" cy="2636050"/>
          </a:xfrm>
          <a:prstGeom prst="rect">
            <a:avLst/>
          </a:prstGeom>
          <a:noFill/>
          <a:ln>
            <a:noFill/>
          </a:ln>
        </p:spPr>
      </p:pic>
      <p:sp>
        <p:nvSpPr>
          <p:cNvPr id="539" name="Shape 539"/>
          <p:cNvSpPr/>
          <p:nvPr/>
        </p:nvSpPr>
        <p:spPr>
          <a:xfrm>
            <a:off x="2405125" y="1533138"/>
            <a:ext cx="4299900" cy="1233900"/>
          </a:xfrm>
          <a:prstGeom prst="wedgeRoundRectCallout">
            <a:avLst>
              <a:gd fmla="val -63500" name="adj1"/>
              <a:gd fmla="val 5001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Not sure yet. Is there a cloud service I could be use?</a:t>
            </a:r>
            <a:endParaRPr sz="1800"/>
          </a:p>
        </p:txBody>
      </p:sp>
      <p:sp>
        <p:nvSpPr>
          <p:cNvPr id="540" name="Shape 540"/>
          <p:cNvSpPr/>
          <p:nvPr/>
        </p:nvSpPr>
        <p:spPr>
          <a:xfrm>
            <a:off x="2405125" y="3014325"/>
            <a:ext cx="4299900" cy="1475400"/>
          </a:xfrm>
          <a:prstGeom prst="wedgeRoundRectCallout">
            <a:avLst>
              <a:gd fmla="val 65976" name="adj1"/>
              <a:gd fmla="val -5613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Of course! You can use CloudWatch for monitoring and logging, and Snapshots for backups. Something like this….</a:t>
            </a:r>
            <a:endParaRPr sz="1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pic>
        <p:nvPicPr>
          <p:cNvPr id="545" name="Shape 545"/>
          <p:cNvPicPr preferRelativeResize="0"/>
          <p:nvPr/>
        </p:nvPicPr>
        <p:blipFill>
          <a:blip r:embed="rId3">
            <a:alphaModFix/>
          </a:blip>
          <a:stretch>
            <a:fillRect/>
          </a:stretch>
        </p:blipFill>
        <p:spPr>
          <a:xfrm>
            <a:off x="1874538" y="160225"/>
            <a:ext cx="5394925" cy="4823051"/>
          </a:xfrm>
          <a:prstGeom prst="rect">
            <a:avLst/>
          </a:prstGeom>
          <a:noFill/>
          <a:ln>
            <a:noFill/>
          </a:ln>
        </p:spPr>
      </p:pic>
      <p:sp>
        <p:nvSpPr>
          <p:cNvPr id="546" name="Shape 546"/>
          <p:cNvSpPr txBox="1"/>
          <p:nvPr/>
        </p:nvSpPr>
        <p:spPr>
          <a:xfrm>
            <a:off x="6660800" y="3560275"/>
            <a:ext cx="2370600" cy="1070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solidFill>
                  <a:srgbClr val="0000FF"/>
                </a:solidFill>
                <a:latin typeface="Permanent Marker"/>
                <a:ea typeface="Permanent Marker"/>
                <a:cs typeface="Permanent Marker"/>
                <a:sym typeface="Permanent Marker"/>
              </a:rPr>
              <a:t>Let’s add the ops stuff</a:t>
            </a:r>
            <a:endParaRPr>
              <a:solidFill>
                <a:srgbClr val="0000FF"/>
              </a:solidFill>
              <a:latin typeface="Permanent Marker"/>
              <a:ea typeface="Permanent Marker"/>
              <a:cs typeface="Permanent Marker"/>
              <a:sym typeface="Permanent Marker"/>
            </a:endParaRPr>
          </a:p>
        </p:txBody>
      </p:sp>
      <p:cxnSp>
        <p:nvCxnSpPr>
          <p:cNvPr id="547" name="Shape 547"/>
          <p:cNvCxnSpPr/>
          <p:nvPr/>
        </p:nvCxnSpPr>
        <p:spPr>
          <a:xfrm rot="10800000">
            <a:off x="6048625" y="3512950"/>
            <a:ext cx="531600" cy="2010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pic>
        <p:nvPicPr>
          <p:cNvPr id="552" name="Shape 552"/>
          <p:cNvPicPr preferRelativeResize="0"/>
          <p:nvPr/>
        </p:nvPicPr>
        <p:blipFill>
          <a:blip r:embed="rId3">
            <a:alphaModFix/>
          </a:blip>
          <a:stretch>
            <a:fillRect/>
          </a:stretch>
        </p:blipFill>
        <p:spPr>
          <a:xfrm>
            <a:off x="6966350" y="2149250"/>
            <a:ext cx="2127276" cy="2838349"/>
          </a:xfrm>
          <a:prstGeom prst="rect">
            <a:avLst/>
          </a:prstGeom>
          <a:noFill/>
          <a:ln>
            <a:noFill/>
          </a:ln>
        </p:spPr>
      </p:pic>
      <p:sp>
        <p:nvSpPr>
          <p:cNvPr id="553" name="Shape 553"/>
          <p:cNvSpPr/>
          <p:nvPr/>
        </p:nvSpPr>
        <p:spPr>
          <a:xfrm>
            <a:off x="2422050" y="244250"/>
            <a:ext cx="4299900" cy="1041600"/>
          </a:xfrm>
          <a:prstGeom prst="wedgeRoundRectCallout">
            <a:avLst>
              <a:gd fmla="val -61387" name="adj1"/>
              <a:gd fmla="val 2655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Hmmm. Some of the data we’re handling is pretty sensitive. Do you think it looks ok in terms of security?</a:t>
            </a:r>
            <a:endParaRPr sz="1800"/>
          </a:p>
        </p:txBody>
      </p:sp>
      <p:pic>
        <p:nvPicPr>
          <p:cNvPr id="554" name="Shape 554"/>
          <p:cNvPicPr preferRelativeResize="0"/>
          <p:nvPr/>
        </p:nvPicPr>
        <p:blipFill>
          <a:blip r:embed="rId4">
            <a:alphaModFix/>
          </a:blip>
          <a:stretch>
            <a:fillRect/>
          </a:stretch>
        </p:blipFill>
        <p:spPr>
          <a:xfrm>
            <a:off x="166775" y="172379"/>
            <a:ext cx="1977024" cy="2636050"/>
          </a:xfrm>
          <a:prstGeom prst="rect">
            <a:avLst/>
          </a:prstGeom>
          <a:noFill/>
          <a:ln>
            <a:noFill/>
          </a:ln>
        </p:spPr>
      </p:pic>
      <p:sp>
        <p:nvSpPr>
          <p:cNvPr id="555" name="Shape 555"/>
          <p:cNvSpPr/>
          <p:nvPr/>
        </p:nvSpPr>
        <p:spPr>
          <a:xfrm>
            <a:off x="2422050" y="1920638"/>
            <a:ext cx="4299900" cy="1233900"/>
          </a:xfrm>
          <a:prstGeom prst="wedgeRoundRectCallout">
            <a:avLst>
              <a:gd fmla="val 59903" name="adj1"/>
              <a:gd fmla="val 3129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I can’t see anything obviously bad. Perhaps we can ask Emily to take a look. She works in the security team.</a:t>
            </a:r>
            <a:endParaRPr sz="1800"/>
          </a:p>
        </p:txBody>
      </p:sp>
      <p:sp>
        <p:nvSpPr>
          <p:cNvPr id="556" name="Shape 556"/>
          <p:cNvSpPr/>
          <p:nvPr/>
        </p:nvSpPr>
        <p:spPr>
          <a:xfrm>
            <a:off x="2405125" y="3818875"/>
            <a:ext cx="4299900" cy="958200"/>
          </a:xfrm>
          <a:prstGeom prst="wedgeRoundRectCallout">
            <a:avLst>
              <a:gd fmla="val -68345" name="adj1"/>
              <a:gd fmla="val -5495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Great! I don’t really know anyone in that team. Thanks for helping.</a:t>
            </a:r>
            <a:endParaRPr sz="18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Shape 5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This is Emily. She’s a security engineer.</a:t>
            </a:r>
            <a:endParaRPr>
              <a:latin typeface="Roboto"/>
              <a:ea typeface="Roboto"/>
              <a:cs typeface="Roboto"/>
              <a:sym typeface="Roboto"/>
            </a:endParaRPr>
          </a:p>
        </p:txBody>
      </p:sp>
      <p:pic>
        <p:nvPicPr>
          <p:cNvPr id="562" name="Shape 562"/>
          <p:cNvPicPr preferRelativeResize="0"/>
          <p:nvPr/>
        </p:nvPicPr>
        <p:blipFill>
          <a:blip r:embed="rId3">
            <a:alphaModFix/>
          </a:blip>
          <a:stretch>
            <a:fillRect/>
          </a:stretch>
        </p:blipFill>
        <p:spPr>
          <a:xfrm>
            <a:off x="152400" y="1170125"/>
            <a:ext cx="2865731" cy="3820975"/>
          </a:xfrm>
          <a:prstGeom prst="rect">
            <a:avLst/>
          </a:prstGeom>
          <a:noFill/>
          <a:ln>
            <a:noFill/>
          </a:ln>
        </p:spPr>
      </p:pic>
      <p:sp>
        <p:nvSpPr>
          <p:cNvPr id="563" name="Shape 563"/>
          <p:cNvSpPr txBox="1"/>
          <p:nvPr/>
        </p:nvSpPr>
        <p:spPr>
          <a:xfrm>
            <a:off x="3491365" y="1358173"/>
            <a:ext cx="4722300" cy="3444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2400">
                <a:latin typeface="Roboto"/>
                <a:ea typeface="Roboto"/>
                <a:cs typeface="Roboto"/>
                <a:sym typeface="Roboto"/>
              </a:rPr>
              <a:t>Profile</a:t>
            </a:r>
            <a:endParaRPr sz="2400">
              <a:latin typeface="Roboto"/>
              <a:ea typeface="Roboto"/>
              <a:cs typeface="Roboto"/>
              <a:sym typeface="Roboto"/>
            </a:endParaRPr>
          </a:p>
          <a:p>
            <a:pPr indent="0" lvl="0" marL="0">
              <a:spcBef>
                <a:spcPts val="0"/>
              </a:spcBef>
              <a:spcAft>
                <a:spcPts val="0"/>
              </a:spcAft>
              <a:buNone/>
            </a:pPr>
            <a:r>
              <a:t/>
            </a:r>
            <a:endParaRPr>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Used to </a:t>
            </a:r>
            <a:r>
              <a:rPr lang="en-GB" sz="1800">
                <a:latin typeface="Roboto"/>
                <a:ea typeface="Roboto"/>
                <a:cs typeface="Roboto"/>
                <a:sym typeface="Roboto"/>
              </a:rPr>
              <a:t>be a developer, then got into pentesting</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Got bored of breaking stuff and wanted to start fixing things</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Wants to help people build awesome and secure services</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Privacy and digital rights advocate</a:t>
            </a:r>
            <a:endParaRPr sz="1800">
              <a:latin typeface="Roboto"/>
              <a:ea typeface="Roboto"/>
              <a:cs typeface="Roboto"/>
              <a:sym typeface="Roboto"/>
            </a:endParaRPr>
          </a:p>
        </p:txBody>
      </p:sp>
      <p:sp>
        <p:nvSpPr>
          <p:cNvPr id="564" name="Shape 564"/>
          <p:cNvSpPr txBox="1"/>
          <p:nvPr/>
        </p:nvSpPr>
        <p:spPr>
          <a:xfrm>
            <a:off x="6263400" y="4748400"/>
            <a:ext cx="2880600" cy="39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Image credit: Rebecca Manning</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pic>
        <p:nvPicPr>
          <p:cNvPr id="569" name="Shape 569"/>
          <p:cNvPicPr preferRelativeResize="0"/>
          <p:nvPr/>
        </p:nvPicPr>
        <p:blipFill>
          <a:blip r:embed="rId3">
            <a:alphaModFix/>
          </a:blip>
          <a:stretch>
            <a:fillRect/>
          </a:stretch>
        </p:blipFill>
        <p:spPr>
          <a:xfrm>
            <a:off x="166775" y="172379"/>
            <a:ext cx="1977024" cy="2636050"/>
          </a:xfrm>
          <a:prstGeom prst="rect">
            <a:avLst/>
          </a:prstGeom>
          <a:noFill/>
          <a:ln>
            <a:noFill/>
          </a:ln>
        </p:spPr>
      </p:pic>
      <p:pic>
        <p:nvPicPr>
          <p:cNvPr id="570" name="Shape 570"/>
          <p:cNvPicPr preferRelativeResize="0"/>
          <p:nvPr/>
        </p:nvPicPr>
        <p:blipFill>
          <a:blip r:embed="rId4">
            <a:alphaModFix/>
          </a:blip>
          <a:stretch>
            <a:fillRect/>
          </a:stretch>
        </p:blipFill>
        <p:spPr>
          <a:xfrm>
            <a:off x="6824477" y="2176175"/>
            <a:ext cx="2127349" cy="2836476"/>
          </a:xfrm>
          <a:prstGeom prst="rect">
            <a:avLst/>
          </a:prstGeom>
          <a:noFill/>
          <a:ln>
            <a:noFill/>
          </a:ln>
        </p:spPr>
      </p:pic>
      <p:sp>
        <p:nvSpPr>
          <p:cNvPr id="571" name="Shape 571"/>
          <p:cNvSpPr/>
          <p:nvPr/>
        </p:nvSpPr>
        <p:spPr>
          <a:xfrm>
            <a:off x="2422050" y="244250"/>
            <a:ext cx="4299900" cy="1501500"/>
          </a:xfrm>
          <a:prstGeom prst="wedgeRoundRectCallout">
            <a:avLst>
              <a:gd fmla="val -61387" name="adj1"/>
              <a:gd fmla="val 2655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Hi Emily, I’m Mark. Tara and I were wondering if you could take a look at a design. We need to know there aren’t any obvious security problems.</a:t>
            </a:r>
            <a:endParaRPr sz="1800"/>
          </a:p>
        </p:txBody>
      </p:sp>
      <p:sp>
        <p:nvSpPr>
          <p:cNvPr id="572" name="Shape 572"/>
          <p:cNvSpPr/>
          <p:nvPr/>
        </p:nvSpPr>
        <p:spPr>
          <a:xfrm>
            <a:off x="2422050" y="2149248"/>
            <a:ext cx="4299900" cy="1017600"/>
          </a:xfrm>
          <a:prstGeom prst="wedgeRoundRectCallout">
            <a:avLst>
              <a:gd fmla="val 59903" name="adj1"/>
              <a:gd fmla="val 3129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Absolutely! I can take a look, or we could even try threat modeling it.</a:t>
            </a:r>
            <a:endParaRPr sz="1800"/>
          </a:p>
        </p:txBody>
      </p:sp>
      <p:sp>
        <p:nvSpPr>
          <p:cNvPr id="573" name="Shape 573"/>
          <p:cNvSpPr/>
          <p:nvPr/>
        </p:nvSpPr>
        <p:spPr>
          <a:xfrm>
            <a:off x="2405125" y="3590275"/>
            <a:ext cx="4299900" cy="958200"/>
          </a:xfrm>
          <a:prstGeom prst="wedgeRoundRectCallout">
            <a:avLst>
              <a:gd fmla="val -68345" name="adj1"/>
              <a:gd fmla="val -5495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Threat modeling? What’s that?</a:t>
            </a:r>
            <a:endParaRPr sz="1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pic>
        <p:nvPicPr>
          <p:cNvPr id="578" name="Shape 578"/>
          <p:cNvPicPr preferRelativeResize="0"/>
          <p:nvPr/>
        </p:nvPicPr>
        <p:blipFill>
          <a:blip r:embed="rId3">
            <a:alphaModFix/>
          </a:blip>
          <a:stretch>
            <a:fillRect/>
          </a:stretch>
        </p:blipFill>
        <p:spPr>
          <a:xfrm>
            <a:off x="6824477" y="330375"/>
            <a:ext cx="2127349" cy="2836476"/>
          </a:xfrm>
          <a:prstGeom prst="rect">
            <a:avLst/>
          </a:prstGeom>
          <a:noFill/>
          <a:ln>
            <a:noFill/>
          </a:ln>
        </p:spPr>
      </p:pic>
      <p:sp>
        <p:nvSpPr>
          <p:cNvPr id="579" name="Shape 579"/>
          <p:cNvSpPr/>
          <p:nvPr/>
        </p:nvSpPr>
        <p:spPr>
          <a:xfrm>
            <a:off x="912325" y="330375"/>
            <a:ext cx="5809500" cy="4382100"/>
          </a:xfrm>
          <a:prstGeom prst="wedgeRoundRectCallout">
            <a:avLst>
              <a:gd fmla="val 57949" name="adj1"/>
              <a:gd fmla="val -3065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GB" sz="1800"/>
              <a:t>Well, there are lots of different ways to threat model, but it essentially involves findings threats and deciding what to do about them. A great starting point is to ask 4 questions:</a:t>
            </a:r>
            <a:br>
              <a:rPr lang="en-GB" sz="1800"/>
            </a:br>
            <a:br>
              <a:rPr lang="en-GB" sz="1800"/>
            </a:br>
            <a:r>
              <a:rPr lang="en-GB" sz="1800"/>
              <a:t>What are you building?</a:t>
            </a:r>
            <a:endParaRPr sz="1800"/>
          </a:p>
          <a:p>
            <a:pPr indent="0" lvl="0" marL="0">
              <a:spcBef>
                <a:spcPts val="0"/>
              </a:spcBef>
              <a:spcAft>
                <a:spcPts val="0"/>
              </a:spcAft>
              <a:buNone/>
            </a:pPr>
            <a:r>
              <a:t/>
            </a:r>
            <a:endParaRPr sz="1800"/>
          </a:p>
          <a:p>
            <a:pPr indent="0" lvl="0" marL="0">
              <a:spcBef>
                <a:spcPts val="0"/>
              </a:spcBef>
              <a:spcAft>
                <a:spcPts val="0"/>
              </a:spcAft>
              <a:buNone/>
            </a:pPr>
            <a:r>
              <a:rPr lang="en-GB" sz="1800"/>
              <a:t>What can go wrong?</a:t>
            </a:r>
            <a:endParaRPr sz="1800"/>
          </a:p>
          <a:p>
            <a:pPr indent="0" lvl="0" marL="0">
              <a:spcBef>
                <a:spcPts val="0"/>
              </a:spcBef>
              <a:spcAft>
                <a:spcPts val="0"/>
              </a:spcAft>
              <a:buNone/>
            </a:pPr>
            <a:r>
              <a:t/>
            </a:r>
            <a:endParaRPr sz="1800"/>
          </a:p>
          <a:p>
            <a:pPr indent="0" lvl="0" marL="0">
              <a:spcBef>
                <a:spcPts val="0"/>
              </a:spcBef>
              <a:spcAft>
                <a:spcPts val="0"/>
              </a:spcAft>
              <a:buNone/>
            </a:pPr>
            <a:r>
              <a:rPr lang="en-GB" sz="1800"/>
              <a:t>What are you going to do about it?</a:t>
            </a:r>
            <a:endParaRPr sz="1800"/>
          </a:p>
          <a:p>
            <a:pPr indent="0" lvl="0" marL="0">
              <a:spcBef>
                <a:spcPts val="0"/>
              </a:spcBef>
              <a:spcAft>
                <a:spcPts val="0"/>
              </a:spcAft>
              <a:buNone/>
            </a:pPr>
            <a:r>
              <a:t/>
            </a:r>
            <a:endParaRPr sz="1800"/>
          </a:p>
          <a:p>
            <a:pPr indent="0" lvl="0" marL="0" rtl="0">
              <a:spcBef>
                <a:spcPts val="0"/>
              </a:spcBef>
              <a:spcAft>
                <a:spcPts val="0"/>
              </a:spcAft>
              <a:buNone/>
            </a:pPr>
            <a:r>
              <a:rPr lang="en-GB" sz="1800"/>
              <a:t>Are you doing a good job of answering the above 3 questions.</a:t>
            </a:r>
            <a:endParaRPr sz="1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pic>
        <p:nvPicPr>
          <p:cNvPr id="584" name="Shape 584"/>
          <p:cNvPicPr preferRelativeResize="0"/>
          <p:nvPr/>
        </p:nvPicPr>
        <p:blipFill>
          <a:blip r:embed="rId3">
            <a:alphaModFix/>
          </a:blip>
          <a:stretch>
            <a:fillRect/>
          </a:stretch>
        </p:blipFill>
        <p:spPr>
          <a:xfrm>
            <a:off x="1846575" y="135225"/>
            <a:ext cx="5450851" cy="4873050"/>
          </a:xfrm>
          <a:prstGeom prst="rect">
            <a:avLst/>
          </a:prstGeom>
          <a:noFill/>
          <a:ln>
            <a:noFill/>
          </a:ln>
        </p:spPr>
      </p:pic>
      <p:sp>
        <p:nvSpPr>
          <p:cNvPr id="585" name="Shape 585"/>
          <p:cNvSpPr txBox="1"/>
          <p:nvPr/>
        </p:nvSpPr>
        <p:spPr>
          <a:xfrm>
            <a:off x="6623325" y="416650"/>
            <a:ext cx="2226900" cy="51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solidFill>
                  <a:srgbClr val="0000FF"/>
                </a:solidFill>
                <a:latin typeface="Permanent Marker"/>
                <a:ea typeface="Permanent Marker"/>
                <a:cs typeface="Permanent Marker"/>
                <a:sym typeface="Permanent Marker"/>
              </a:rPr>
              <a:t>What’s building all of this stuff in the cloud?</a:t>
            </a:r>
            <a:endParaRPr>
              <a:solidFill>
                <a:srgbClr val="0000FF"/>
              </a:solidFill>
              <a:latin typeface="Permanent Marker"/>
              <a:ea typeface="Permanent Marker"/>
              <a:cs typeface="Permanent Marker"/>
              <a:sym typeface="Permanent Marker"/>
            </a:endParaRPr>
          </a:p>
        </p:txBody>
      </p:sp>
      <p:cxnSp>
        <p:nvCxnSpPr>
          <p:cNvPr id="586" name="Shape 586"/>
          <p:cNvCxnSpPr/>
          <p:nvPr/>
        </p:nvCxnSpPr>
        <p:spPr>
          <a:xfrm rot="10800000">
            <a:off x="5811825" y="696825"/>
            <a:ext cx="682200" cy="0"/>
          </a:xfrm>
          <a:prstGeom prst="straightConnector1">
            <a:avLst/>
          </a:prstGeom>
          <a:noFill/>
          <a:ln cap="flat" cmpd="sng" w="19050">
            <a:solidFill>
              <a:srgbClr val="0000FF"/>
            </a:solidFill>
            <a:prstDash val="solid"/>
            <a:round/>
            <a:headEnd len="med" w="med" type="none"/>
            <a:tailEnd len="med" w="med" type="triangl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pic>
        <p:nvPicPr>
          <p:cNvPr id="591" name="Shape 591"/>
          <p:cNvPicPr preferRelativeResize="0"/>
          <p:nvPr/>
        </p:nvPicPr>
        <p:blipFill>
          <a:blip r:embed="rId3">
            <a:alphaModFix/>
          </a:blip>
          <a:stretch>
            <a:fillRect/>
          </a:stretch>
        </p:blipFill>
        <p:spPr>
          <a:xfrm>
            <a:off x="6824477" y="330375"/>
            <a:ext cx="2127349" cy="2836476"/>
          </a:xfrm>
          <a:prstGeom prst="rect">
            <a:avLst/>
          </a:prstGeom>
          <a:noFill/>
          <a:ln>
            <a:noFill/>
          </a:ln>
        </p:spPr>
      </p:pic>
      <p:sp>
        <p:nvSpPr>
          <p:cNvPr id="592" name="Shape 592"/>
          <p:cNvSpPr/>
          <p:nvPr/>
        </p:nvSpPr>
        <p:spPr>
          <a:xfrm>
            <a:off x="826125" y="1149300"/>
            <a:ext cx="5809500" cy="1716900"/>
          </a:xfrm>
          <a:prstGeom prst="wedgeRoundRectCallout">
            <a:avLst>
              <a:gd fmla="val 57949" name="adj1"/>
              <a:gd fmla="val -3065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So now we know what we’re building, let’s add some trust boundaries. These are demarcation points between different levels of privilege, access or security concern.</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Shape 179"/>
          <p:cNvPicPr preferRelativeResize="0"/>
          <p:nvPr/>
        </p:nvPicPr>
        <p:blipFill>
          <a:blip r:embed="rId3">
            <a:alphaModFix/>
          </a:blip>
          <a:stretch>
            <a:fillRect/>
          </a:stretch>
        </p:blipFill>
        <p:spPr>
          <a:xfrm>
            <a:off x="1527075" y="114125"/>
            <a:ext cx="6089849" cy="4454675"/>
          </a:xfrm>
          <a:prstGeom prst="rect">
            <a:avLst/>
          </a:prstGeom>
          <a:noFill/>
          <a:ln>
            <a:noFill/>
          </a:ln>
        </p:spPr>
      </p:pic>
      <p:sp>
        <p:nvSpPr>
          <p:cNvPr id="180" name="Shape 180"/>
          <p:cNvSpPr txBox="1"/>
          <p:nvPr/>
        </p:nvSpPr>
        <p:spPr>
          <a:xfrm>
            <a:off x="0" y="4856100"/>
            <a:ext cx="3000000" cy="287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https://ourworldindata.org/internet</a:t>
            </a:r>
            <a:endParaRPr sz="110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pic>
        <p:nvPicPr>
          <p:cNvPr id="597" name="Shape 597"/>
          <p:cNvPicPr preferRelativeResize="0"/>
          <p:nvPr/>
        </p:nvPicPr>
        <p:blipFill>
          <a:blip r:embed="rId3">
            <a:alphaModFix/>
          </a:blip>
          <a:stretch>
            <a:fillRect/>
          </a:stretch>
        </p:blipFill>
        <p:spPr>
          <a:xfrm>
            <a:off x="1796663" y="152400"/>
            <a:ext cx="5550681" cy="4838701"/>
          </a:xfrm>
          <a:prstGeom prst="rect">
            <a:avLst/>
          </a:prstGeom>
          <a:noFill/>
          <a:ln>
            <a:noFill/>
          </a:ln>
        </p:spPr>
      </p:pic>
      <p:sp>
        <p:nvSpPr>
          <p:cNvPr id="598" name="Shape 598"/>
          <p:cNvSpPr txBox="1"/>
          <p:nvPr/>
        </p:nvSpPr>
        <p:spPr>
          <a:xfrm>
            <a:off x="6660800" y="3560275"/>
            <a:ext cx="2370600" cy="1070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0000FF"/>
                </a:solidFill>
                <a:latin typeface="Permanent Marker"/>
                <a:ea typeface="Permanent Marker"/>
                <a:cs typeface="Permanent Marker"/>
                <a:sym typeface="Permanent Marker"/>
              </a:rPr>
              <a:t>Now we also have some trust boundaries</a:t>
            </a:r>
            <a:endParaRPr>
              <a:solidFill>
                <a:srgbClr val="0000FF"/>
              </a:solidFill>
              <a:latin typeface="Permanent Marker"/>
              <a:ea typeface="Permanent Marker"/>
              <a:cs typeface="Permanent Marker"/>
              <a:sym typeface="Permanent Marker"/>
            </a:endParaRPr>
          </a:p>
        </p:txBody>
      </p:sp>
      <p:cxnSp>
        <p:nvCxnSpPr>
          <p:cNvPr id="599" name="Shape 599"/>
          <p:cNvCxnSpPr/>
          <p:nvPr/>
        </p:nvCxnSpPr>
        <p:spPr>
          <a:xfrm rot="10800000">
            <a:off x="6652150" y="3053175"/>
            <a:ext cx="351900" cy="4740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pic>
        <p:nvPicPr>
          <p:cNvPr id="604" name="Shape 604"/>
          <p:cNvPicPr preferRelativeResize="0"/>
          <p:nvPr/>
        </p:nvPicPr>
        <p:blipFill>
          <a:blip r:embed="rId3">
            <a:alphaModFix/>
          </a:blip>
          <a:stretch>
            <a:fillRect/>
          </a:stretch>
        </p:blipFill>
        <p:spPr>
          <a:xfrm>
            <a:off x="166775" y="2305979"/>
            <a:ext cx="1977024" cy="2636050"/>
          </a:xfrm>
          <a:prstGeom prst="rect">
            <a:avLst/>
          </a:prstGeom>
          <a:noFill/>
          <a:ln>
            <a:noFill/>
          </a:ln>
        </p:spPr>
      </p:pic>
      <p:pic>
        <p:nvPicPr>
          <p:cNvPr id="605" name="Shape 605"/>
          <p:cNvPicPr preferRelativeResize="0"/>
          <p:nvPr/>
        </p:nvPicPr>
        <p:blipFill>
          <a:blip r:embed="rId4">
            <a:alphaModFix/>
          </a:blip>
          <a:stretch>
            <a:fillRect/>
          </a:stretch>
        </p:blipFill>
        <p:spPr>
          <a:xfrm>
            <a:off x="6824477" y="194975"/>
            <a:ext cx="2127349" cy="2836476"/>
          </a:xfrm>
          <a:prstGeom prst="rect">
            <a:avLst/>
          </a:prstGeom>
          <a:noFill/>
          <a:ln>
            <a:noFill/>
          </a:ln>
        </p:spPr>
      </p:pic>
      <p:sp>
        <p:nvSpPr>
          <p:cNvPr id="606" name="Shape 606"/>
          <p:cNvSpPr/>
          <p:nvPr/>
        </p:nvSpPr>
        <p:spPr>
          <a:xfrm>
            <a:off x="2422050" y="244250"/>
            <a:ext cx="4299900" cy="1501500"/>
          </a:xfrm>
          <a:prstGeom prst="wedgeRoundRectCallout">
            <a:avLst>
              <a:gd fmla="val 60737" name="adj1"/>
              <a:gd fmla="val 2128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Now we need to think about possible threats. As you’re using various cloud services, we could look at the OWASP Cloud Security project to see if any of those threats are relevant.</a:t>
            </a:r>
            <a:endParaRPr sz="1800"/>
          </a:p>
        </p:txBody>
      </p:sp>
      <p:sp>
        <p:nvSpPr>
          <p:cNvPr id="607" name="Shape 607"/>
          <p:cNvSpPr/>
          <p:nvPr/>
        </p:nvSpPr>
        <p:spPr>
          <a:xfrm>
            <a:off x="2422050" y="1981949"/>
            <a:ext cx="4299900" cy="645300"/>
          </a:xfrm>
          <a:prstGeom prst="wedgeRoundRectCallout">
            <a:avLst>
              <a:gd fmla="val -60552" name="adj1"/>
              <a:gd fmla="val 4886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What’s that?</a:t>
            </a:r>
            <a:endParaRPr sz="1800"/>
          </a:p>
        </p:txBody>
      </p:sp>
      <p:sp>
        <p:nvSpPr>
          <p:cNvPr id="608" name="Shape 608"/>
          <p:cNvSpPr/>
          <p:nvPr/>
        </p:nvSpPr>
        <p:spPr>
          <a:xfrm>
            <a:off x="2422050" y="2863450"/>
            <a:ext cx="4299900" cy="958200"/>
          </a:xfrm>
          <a:prstGeom prst="wedgeRoundRectCallout">
            <a:avLst>
              <a:gd fmla="val 60464" name="adj1"/>
              <a:gd fmla="val -5720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It’s a growing collection of cloud threats and mitigations expressed as BDD stories.</a:t>
            </a:r>
            <a:endParaRPr sz="1800"/>
          </a:p>
        </p:txBody>
      </p:sp>
      <p:sp>
        <p:nvSpPr>
          <p:cNvPr id="609" name="Shape 609"/>
          <p:cNvSpPr/>
          <p:nvPr/>
        </p:nvSpPr>
        <p:spPr>
          <a:xfrm>
            <a:off x="2422050" y="4113349"/>
            <a:ext cx="4299900" cy="645300"/>
          </a:xfrm>
          <a:prstGeom prst="wedgeRoundRectCallout">
            <a:avLst>
              <a:gd fmla="val -59490" name="adj1"/>
              <a:gd fmla="val -5177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Oh cool! I’m a huge fan of BDD!</a:t>
            </a:r>
            <a:endParaRPr sz="18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13" name="Shape 613"/>
        <p:cNvGrpSpPr/>
        <p:nvPr/>
      </p:nvGrpSpPr>
      <p:grpSpPr>
        <a:xfrm>
          <a:off x="0" y="0"/>
          <a:ext cx="0" cy="0"/>
          <a:chOff x="0" y="0"/>
          <a:chExt cx="0" cy="0"/>
        </a:xfrm>
      </p:grpSpPr>
      <p:sp>
        <p:nvSpPr>
          <p:cNvPr id="614" name="Shape 614"/>
          <p:cNvSpPr txBox="1"/>
          <p:nvPr>
            <p:ph idx="1" type="body"/>
          </p:nvPr>
        </p:nvSpPr>
        <p:spPr>
          <a:xfrm>
            <a:off x="311700" y="1229216"/>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t/>
            </a:r>
            <a:endParaRPr sz="900">
              <a:solidFill>
                <a:srgbClr val="6A737D"/>
              </a:solidFill>
              <a:highlight>
                <a:schemeClr val="lt1"/>
              </a:highlight>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t/>
            </a:r>
            <a:endParaRPr sz="900">
              <a:solidFill>
                <a:srgbClr val="6A737D"/>
              </a:solidFill>
              <a:highlight>
                <a:schemeClr val="lt1"/>
              </a:highlight>
              <a:latin typeface="Consolas"/>
              <a:ea typeface="Consolas"/>
              <a:cs typeface="Consolas"/>
              <a:sym typeface="Consolas"/>
            </a:endParaRPr>
          </a:p>
        </p:txBody>
      </p:sp>
      <p:pic>
        <p:nvPicPr>
          <p:cNvPr id="615" name="Shape 615"/>
          <p:cNvPicPr preferRelativeResize="0"/>
          <p:nvPr/>
        </p:nvPicPr>
        <p:blipFill>
          <a:blip r:embed="rId3">
            <a:alphaModFix/>
          </a:blip>
          <a:stretch>
            <a:fillRect/>
          </a:stretch>
        </p:blipFill>
        <p:spPr>
          <a:xfrm>
            <a:off x="105975" y="592400"/>
            <a:ext cx="8932051" cy="39587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Shape 620"/>
          <p:cNvSpPr txBox="1"/>
          <p:nvPr/>
        </p:nvSpPr>
        <p:spPr>
          <a:xfrm>
            <a:off x="2109600" y="1066800"/>
            <a:ext cx="4924800" cy="30099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Id: OCST-1.1.1</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Status: Confirmed</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Service: AWS EC2</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Components:</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 User Data</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STRIDE:</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 Elevation of privilege</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 Information disclosure</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References:</a:t>
            </a:r>
            <a:br>
              <a:rPr lang="en-GB" sz="1800">
                <a:solidFill>
                  <a:srgbClr val="6A737D"/>
                </a:solidFill>
                <a:highlight>
                  <a:srgbClr val="FFFFFF"/>
                </a:highlight>
                <a:latin typeface="Consolas"/>
                <a:ea typeface="Consolas"/>
                <a:cs typeface="Consolas"/>
                <a:sym typeface="Consolas"/>
              </a:rPr>
            </a:br>
            <a:r>
              <a:rPr lang="en-GB" sz="1800">
                <a:solidFill>
                  <a:srgbClr val="6A737D"/>
                </a:solidFill>
                <a:highlight>
                  <a:srgbClr val="FFFFFF"/>
                </a:highlight>
                <a:latin typeface="Consolas"/>
                <a:ea typeface="Consolas"/>
                <a:cs typeface="Consolas"/>
                <a:sym typeface="Consolas"/>
              </a:rPr>
              <a:t>#   - https://docs.aws.amazon.com/...</a:t>
            </a:r>
            <a:endParaRPr sz="1800">
              <a:solidFill>
                <a:srgbClr val="6A737D"/>
              </a:solidFill>
              <a:highlight>
                <a:srgbClr val="FFFFFF"/>
              </a:highlight>
              <a:latin typeface="Consolas"/>
              <a:ea typeface="Consolas"/>
              <a:cs typeface="Consolas"/>
              <a:sym typeface="Consolas"/>
            </a:endParaRPr>
          </a:p>
          <a:p>
            <a:pPr indent="0" lvl="0" marL="0">
              <a:spcBef>
                <a:spcPts val="0"/>
              </a:spcBef>
              <a:spcAft>
                <a:spcPts val="0"/>
              </a:spcAft>
              <a:buNone/>
            </a:pPr>
            <a:r>
              <a:t/>
            </a:r>
            <a:endParaRPr sz="18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Shape 625"/>
          <p:cNvSpPr txBox="1"/>
          <p:nvPr/>
        </p:nvSpPr>
        <p:spPr>
          <a:xfrm>
            <a:off x="189900" y="612450"/>
            <a:ext cx="8764200" cy="39186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800">
                <a:solidFill>
                  <a:srgbClr val="D73A49"/>
                </a:solidFill>
                <a:highlight>
                  <a:srgbClr val="FFFFFF"/>
                </a:highlight>
                <a:latin typeface="Consolas"/>
                <a:ea typeface="Consolas"/>
                <a:cs typeface="Consolas"/>
                <a:sym typeface="Consolas"/>
              </a:rPr>
              <a:t>Feature</a:t>
            </a:r>
            <a:r>
              <a:rPr lang="en-GB" sz="1800">
                <a:solidFill>
                  <a:srgbClr val="24292E"/>
                </a:solidFill>
                <a:highlight>
                  <a:srgbClr val="FFFFFF"/>
                </a:highlight>
                <a:latin typeface="Consolas"/>
                <a:ea typeface="Consolas"/>
                <a:cs typeface="Consolas"/>
                <a:sym typeface="Consolas"/>
              </a:rPr>
              <a:t>:</a:t>
            </a:r>
            <a:r>
              <a:rPr lang="en-GB" sz="1800">
                <a:solidFill>
                  <a:srgbClr val="032F62"/>
                </a:solidFill>
                <a:highlight>
                  <a:srgbClr val="FFFFFF"/>
                </a:highlight>
                <a:latin typeface="Consolas"/>
                <a:ea typeface="Consolas"/>
                <a:cs typeface="Consolas"/>
                <a:sym typeface="Consolas"/>
              </a:rPr>
              <a:t> User Data contains sensitive information</a:t>
            </a:r>
            <a:endParaRPr sz="18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In order to obtain sensitive information about the target</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As an attacker</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highlight>
                  <a:srgbClr val="FFFFFF"/>
                </a:highlight>
                <a:latin typeface="Consolas"/>
                <a:ea typeface="Consolas"/>
                <a:cs typeface="Consolas"/>
                <a:sym typeface="Consolas"/>
              </a:rPr>
              <a:t>I</a:t>
            </a:r>
            <a:r>
              <a:rPr lang="en-GB" sz="1800">
                <a:solidFill>
                  <a:srgbClr val="D73A49"/>
                </a:solidFill>
                <a:highlight>
                  <a:srgbClr val="FFFFFF"/>
                </a:highlight>
                <a:latin typeface="Consolas"/>
                <a:ea typeface="Consolas"/>
                <a:cs typeface="Consolas"/>
                <a:sym typeface="Consolas"/>
              </a:rPr>
              <a:t> </a:t>
            </a:r>
            <a:r>
              <a:rPr lang="en-GB" sz="1800">
                <a:solidFill>
                  <a:srgbClr val="24292E"/>
                </a:solidFill>
                <a:highlight>
                  <a:srgbClr val="FFFFFF"/>
                </a:highlight>
                <a:latin typeface="Consolas"/>
                <a:ea typeface="Consolas"/>
                <a:cs typeface="Consolas"/>
                <a:sym typeface="Consolas"/>
              </a:rPr>
              <a:t>want the target to have inappropriately placed sensitive information in User Data that I can access</a:t>
            </a:r>
            <a:endParaRPr sz="1800">
              <a:solidFill>
                <a:srgbClr val="24292E"/>
              </a:solidFill>
              <a:highlight>
                <a:srgbClr val="FFFFFF"/>
              </a:highlight>
              <a:latin typeface="Consolas"/>
              <a:ea typeface="Consolas"/>
              <a:cs typeface="Consolas"/>
              <a:sym typeface="Consolas"/>
            </a:endParaRPr>
          </a:p>
          <a:p>
            <a:pPr indent="0" lvl="0" marL="0">
              <a:lnSpc>
                <a:spcPct val="100000"/>
              </a:lnSpc>
              <a:spcBef>
                <a:spcPts val="0"/>
              </a:spcBef>
              <a:spcAft>
                <a:spcPts val="0"/>
              </a:spcAft>
              <a:buNone/>
            </a:pPr>
            <a:r>
              <a:t/>
            </a:r>
            <a:endParaRPr sz="1800"/>
          </a:p>
          <a:p>
            <a:pPr indent="0" lvl="0" marL="0">
              <a:lnSpc>
                <a:spcPct val="100000"/>
              </a:lnSpc>
              <a:spcBef>
                <a:spcPts val="0"/>
              </a:spcBef>
              <a:spcAft>
                <a:spcPts val="0"/>
              </a:spcAft>
              <a:buNone/>
            </a:pPr>
            <a:r>
              <a:t/>
            </a:r>
            <a:endParaRPr sz="1800"/>
          </a:p>
          <a:p>
            <a:pPr indent="0" lvl="0" marL="0">
              <a:lnSpc>
                <a:spcPct val="100000"/>
              </a:lnSpc>
              <a:spcBef>
                <a:spcPts val="0"/>
              </a:spcBef>
              <a:spcAft>
                <a:spcPts val="0"/>
              </a:spcAft>
              <a:buNone/>
            </a:pPr>
            <a:r>
              <a:t/>
            </a:r>
            <a:endParaRPr sz="1800"/>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Scenario</a:t>
            </a:r>
            <a:r>
              <a:rPr lang="en-GB" sz="1800">
                <a:solidFill>
                  <a:srgbClr val="24292E"/>
                </a:solidFill>
                <a:highlight>
                  <a:srgbClr val="FFFFFF"/>
                </a:highlight>
                <a:latin typeface="Consolas"/>
                <a:ea typeface="Consolas"/>
                <a:cs typeface="Consolas"/>
                <a:sym typeface="Consolas"/>
              </a:rPr>
              <a:t>:</a:t>
            </a:r>
            <a:r>
              <a:rPr lang="en-GB" sz="1800">
                <a:solidFill>
                  <a:srgbClr val="032F62"/>
                </a:solidFill>
                <a:highlight>
                  <a:srgbClr val="FFFFFF"/>
                </a:highlight>
                <a:latin typeface="Consolas"/>
                <a:ea typeface="Consolas"/>
                <a:cs typeface="Consolas"/>
                <a:sym typeface="Consolas"/>
              </a:rPr>
              <a:t> Access via CloudFormation</a:t>
            </a:r>
            <a:endParaRPr sz="18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Given </a:t>
            </a:r>
            <a:r>
              <a:rPr lang="en-GB" sz="1800">
                <a:solidFill>
                  <a:srgbClr val="24292E"/>
                </a:solidFill>
                <a:highlight>
                  <a:srgbClr val="FFFFFF"/>
                </a:highlight>
                <a:latin typeface="Consolas"/>
                <a:ea typeface="Consolas"/>
                <a:cs typeface="Consolas"/>
                <a:sym typeface="Consolas"/>
              </a:rPr>
              <a:t>an instance built using CloudFormation</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And </a:t>
            </a:r>
            <a:r>
              <a:rPr lang="en-GB" sz="1800">
                <a:solidFill>
                  <a:srgbClr val="24292E"/>
                </a:solidFill>
                <a:highlight>
                  <a:srgbClr val="FFFFFF"/>
                </a:highlight>
                <a:latin typeface="Consolas"/>
                <a:ea typeface="Consolas"/>
                <a:cs typeface="Consolas"/>
                <a:sym typeface="Consolas"/>
              </a:rPr>
              <a:t>a principal with the ability to read CloudFormation templates</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When </a:t>
            </a:r>
            <a:r>
              <a:rPr lang="en-GB" sz="1800">
                <a:solidFill>
                  <a:srgbClr val="24292E"/>
                </a:solidFill>
                <a:highlight>
                  <a:srgbClr val="FFFFFF"/>
                </a:highlight>
                <a:latin typeface="Consolas"/>
                <a:ea typeface="Consolas"/>
                <a:cs typeface="Consolas"/>
                <a:sym typeface="Consolas"/>
              </a:rPr>
              <a:t>the attacker searches the CloudFormation templates</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Then </a:t>
            </a:r>
            <a:r>
              <a:rPr lang="en-GB" sz="1800">
                <a:solidFill>
                  <a:srgbClr val="24292E"/>
                </a:solidFill>
                <a:highlight>
                  <a:srgbClr val="FFFFFF"/>
                </a:highlight>
                <a:latin typeface="Consolas"/>
                <a:ea typeface="Consolas"/>
                <a:cs typeface="Consolas"/>
                <a:sym typeface="Consolas"/>
              </a:rPr>
              <a:t>the sensitive information is returned to the attacker</a:t>
            </a:r>
            <a:endParaRPr sz="1800">
              <a:solidFill>
                <a:srgbClr val="24292E"/>
              </a:solidFill>
              <a:highlight>
                <a:srgbClr val="FFFFFF"/>
              </a:highlight>
              <a:latin typeface="Consolas"/>
              <a:ea typeface="Consolas"/>
              <a:cs typeface="Consolas"/>
              <a:sym typeface="Consolas"/>
            </a:endParaRPr>
          </a:p>
          <a:p>
            <a:pPr indent="0" lvl="0" marL="0">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pic>
        <p:nvPicPr>
          <p:cNvPr id="630" name="Shape 630"/>
          <p:cNvPicPr preferRelativeResize="0"/>
          <p:nvPr/>
        </p:nvPicPr>
        <p:blipFill>
          <a:blip r:embed="rId3">
            <a:alphaModFix/>
          </a:blip>
          <a:stretch>
            <a:fillRect/>
          </a:stretch>
        </p:blipFill>
        <p:spPr>
          <a:xfrm>
            <a:off x="1796663" y="152400"/>
            <a:ext cx="5550681" cy="483870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Shape 635"/>
          <p:cNvSpPr txBox="1"/>
          <p:nvPr/>
        </p:nvSpPr>
        <p:spPr>
          <a:xfrm>
            <a:off x="110700" y="1260750"/>
            <a:ext cx="8922600" cy="26220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800">
                <a:solidFill>
                  <a:srgbClr val="D73A49"/>
                </a:solidFill>
                <a:highlight>
                  <a:srgbClr val="FFFFFF"/>
                </a:highlight>
                <a:latin typeface="Consolas"/>
                <a:ea typeface="Consolas"/>
                <a:cs typeface="Consolas"/>
                <a:sym typeface="Consolas"/>
              </a:rPr>
              <a:t>@aws</a:t>
            </a: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@ec2</a:t>
            </a:r>
            <a:endParaRPr sz="1800">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D73A49"/>
                </a:solidFill>
                <a:highlight>
                  <a:srgbClr val="FFFFFF"/>
                </a:highlight>
                <a:latin typeface="Consolas"/>
                <a:ea typeface="Consolas"/>
                <a:cs typeface="Consolas"/>
                <a:sym typeface="Consolas"/>
              </a:rPr>
              <a:t>Feature</a:t>
            </a:r>
            <a:r>
              <a:rPr lang="en-GB" sz="1800">
                <a:solidFill>
                  <a:srgbClr val="24292E"/>
                </a:solidFill>
                <a:highlight>
                  <a:srgbClr val="FFFFFF"/>
                </a:highlight>
                <a:latin typeface="Consolas"/>
                <a:ea typeface="Consolas"/>
                <a:cs typeface="Consolas"/>
                <a:sym typeface="Consolas"/>
              </a:rPr>
              <a:t>:</a:t>
            </a:r>
            <a:r>
              <a:rPr lang="en-GB" sz="1800">
                <a:solidFill>
                  <a:srgbClr val="032F62"/>
                </a:solidFill>
                <a:highlight>
                  <a:srgbClr val="FFFFFF"/>
                </a:highlight>
                <a:latin typeface="Consolas"/>
                <a:ea typeface="Consolas"/>
                <a:cs typeface="Consolas"/>
                <a:sym typeface="Consolas"/>
              </a:rPr>
              <a:t> User Data does not contain sensitive information</a:t>
            </a:r>
            <a:endParaRPr sz="18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In order to prevent exposure of sensitive or proprietary information</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As an engineer</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highlight>
                  <a:srgbClr val="FFFFFF"/>
                </a:highlight>
                <a:latin typeface="Consolas"/>
                <a:ea typeface="Consolas"/>
                <a:cs typeface="Consolas"/>
                <a:sym typeface="Consolas"/>
              </a:rPr>
              <a:t>I</a:t>
            </a:r>
            <a:r>
              <a:rPr lang="en-GB" sz="1800">
                <a:solidFill>
                  <a:srgbClr val="D73A49"/>
                </a:solidFill>
                <a:highlight>
                  <a:srgbClr val="FFFFFF"/>
                </a:highlight>
                <a:latin typeface="Consolas"/>
                <a:ea typeface="Consolas"/>
                <a:cs typeface="Consolas"/>
                <a:sym typeface="Consolas"/>
              </a:rPr>
              <a:t> </a:t>
            </a:r>
            <a:r>
              <a:rPr lang="en-GB" sz="1800">
                <a:solidFill>
                  <a:srgbClr val="24292E"/>
                </a:solidFill>
                <a:highlight>
                  <a:srgbClr val="FFFFFF"/>
                </a:highlight>
                <a:latin typeface="Consolas"/>
                <a:ea typeface="Consolas"/>
                <a:cs typeface="Consolas"/>
                <a:sym typeface="Consolas"/>
              </a:rPr>
              <a:t>want to avoid putting sensitive information in User Data</a:t>
            </a:r>
            <a:endParaRPr sz="1800">
              <a:solidFill>
                <a:srgbClr val="24292E"/>
              </a:solidFill>
              <a:highlight>
                <a:srgbClr val="FFFFFF"/>
              </a:highlight>
              <a:latin typeface="Consolas"/>
              <a:ea typeface="Consolas"/>
              <a:cs typeface="Consolas"/>
              <a:sym typeface="Consolas"/>
            </a:endParaRPr>
          </a:p>
          <a:p>
            <a:pPr indent="0" lvl="0" marL="0">
              <a:lnSpc>
                <a:spcPct val="100000"/>
              </a:lnSpc>
              <a:spcBef>
                <a:spcPts val="0"/>
              </a:spcBef>
              <a:spcAft>
                <a:spcPts val="0"/>
              </a:spcAft>
              <a:buNone/>
            </a:pPr>
            <a:r>
              <a:t/>
            </a:r>
            <a:endParaRPr/>
          </a:p>
          <a:p>
            <a:pPr indent="0" lvl="0" marL="0">
              <a:lnSpc>
                <a:spcPct val="100000"/>
              </a:lnSpc>
              <a:spcBef>
                <a:spcPts val="0"/>
              </a:spcBef>
              <a:spcAft>
                <a:spcPts val="0"/>
              </a:spcAft>
              <a:buNone/>
            </a:pPr>
            <a:r>
              <a:t/>
            </a:r>
            <a:endParaRPr/>
          </a:p>
          <a:p>
            <a:pPr indent="0" lvl="0" marL="0">
              <a:lnSpc>
                <a:spcPct val="100000"/>
              </a:lnSpc>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Shape 640"/>
          <p:cNvSpPr txBox="1"/>
          <p:nvPr/>
        </p:nvSpPr>
        <p:spPr>
          <a:xfrm>
            <a:off x="79025" y="64650"/>
            <a:ext cx="9022800" cy="50358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Feature</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Restoring a snapshot that contains sensitive information</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In order to retrieve sensitive instance data</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As an attacker</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I </a:t>
            </a:r>
            <a:r>
              <a:rPr lang="en-GB">
                <a:solidFill>
                  <a:srgbClr val="24292E"/>
                </a:solidFill>
                <a:highlight>
                  <a:srgbClr val="FFFFFF"/>
                </a:highlight>
                <a:latin typeface="Consolas"/>
                <a:ea typeface="Consolas"/>
                <a:cs typeface="Consolas"/>
                <a:sym typeface="Consolas"/>
              </a:rPr>
              <a:t>want to restore snapshots into an instance I control</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Scenario</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Restoring a snapshot</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Given </a:t>
            </a:r>
            <a:r>
              <a:rPr lang="en-GB">
                <a:solidFill>
                  <a:srgbClr val="24292E"/>
                </a:solidFill>
                <a:highlight>
                  <a:srgbClr val="FFFFFF"/>
                </a:highlight>
                <a:latin typeface="Consolas"/>
                <a:ea typeface="Consolas"/>
                <a:cs typeface="Consolas"/>
                <a:sym typeface="Consolas"/>
              </a:rPr>
              <a:t>an EBS snapshot for an instance containing sensitive information</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an instance that the attacker controls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a principal with the allowed permissions needed to read and restore snapshots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action                | description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ec2:DescribeSnapshots | Get a list and details of the available snapshots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ec2:CreateVolume      | Creates a new volume from the snapshot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ec2:AttachVolume      | Attach the new volume to the EC2 instance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When </a:t>
            </a:r>
            <a:r>
              <a:rPr lang="en-GB">
                <a:solidFill>
                  <a:srgbClr val="24292E"/>
                </a:solidFill>
                <a:highlight>
                  <a:srgbClr val="FFFFFF"/>
                </a:highlight>
                <a:latin typeface="Consolas"/>
                <a:ea typeface="Consolas"/>
                <a:cs typeface="Consolas"/>
                <a:sym typeface="Consolas"/>
              </a:rPr>
              <a:t>the attacker restores the snapshot to the instance</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the attacker searches the snapshot filesystem for interesting data</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data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credentials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private keys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log files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Then </a:t>
            </a:r>
            <a:r>
              <a:rPr lang="en-GB">
                <a:solidFill>
                  <a:srgbClr val="24292E"/>
                </a:solidFill>
                <a:highlight>
                  <a:srgbClr val="FFFFFF"/>
                </a:highlight>
                <a:latin typeface="Consolas"/>
                <a:ea typeface="Consolas"/>
                <a:cs typeface="Consolas"/>
                <a:sym typeface="Consolas"/>
              </a:rPr>
              <a:t>the sensitive information is returned to the attacker</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pic>
        <p:nvPicPr>
          <p:cNvPr id="645" name="Shape 645"/>
          <p:cNvPicPr preferRelativeResize="0"/>
          <p:nvPr/>
        </p:nvPicPr>
        <p:blipFill>
          <a:blip r:embed="rId3">
            <a:alphaModFix/>
          </a:blip>
          <a:stretch>
            <a:fillRect/>
          </a:stretch>
        </p:blipFill>
        <p:spPr>
          <a:xfrm>
            <a:off x="1796663" y="152400"/>
            <a:ext cx="5550681" cy="483870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Shape 650"/>
          <p:cNvSpPr txBox="1"/>
          <p:nvPr>
            <p:ph idx="4294967295" type="body"/>
          </p:nvPr>
        </p:nvSpPr>
        <p:spPr>
          <a:xfrm>
            <a:off x="311700" y="1966200"/>
            <a:ext cx="8520600" cy="16329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solidFill>
                  <a:srgbClr val="24292E"/>
                </a:solidFill>
                <a:latin typeface="Consolas"/>
                <a:ea typeface="Consolas"/>
                <a:cs typeface="Consolas"/>
                <a:sym typeface="Consolas"/>
              </a:rPr>
              <a:t>In order to prevent unauthorised access to Snapshot backups</a:t>
            </a:r>
            <a:br>
              <a:rPr lang="en-GB">
                <a:solidFill>
                  <a:srgbClr val="24292E"/>
                </a:solidFill>
                <a:latin typeface="Consolas"/>
                <a:ea typeface="Consolas"/>
                <a:cs typeface="Consolas"/>
                <a:sym typeface="Consolas"/>
              </a:rPr>
            </a:br>
            <a:r>
              <a:rPr lang="en-GB">
                <a:solidFill>
                  <a:srgbClr val="24292E"/>
                </a:solidFill>
                <a:latin typeface="Consolas"/>
                <a:ea typeface="Consolas"/>
                <a:cs typeface="Consolas"/>
                <a:sym typeface="Consolas"/>
              </a:rPr>
              <a:t>As an engineer</a:t>
            </a:r>
            <a:br>
              <a:rPr lang="en-GB">
                <a:solidFill>
                  <a:srgbClr val="24292E"/>
                </a:solidFill>
                <a:latin typeface="Consolas"/>
                <a:ea typeface="Consolas"/>
                <a:cs typeface="Consolas"/>
                <a:sym typeface="Consolas"/>
              </a:rPr>
            </a:br>
            <a:r>
              <a:rPr lang="en-GB">
                <a:solidFill>
                  <a:srgbClr val="24292E"/>
                </a:solidFill>
                <a:latin typeface="Consolas"/>
                <a:ea typeface="Consolas"/>
                <a:cs typeface="Consolas"/>
                <a:sym typeface="Consolas"/>
              </a:rPr>
              <a:t>I want to limit the roles that have the ability to read and restore snapshots</a:t>
            </a:r>
            <a:endParaRPr>
              <a:solidFill>
                <a:srgbClr val="24292E"/>
              </a:solidFill>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Shape 185"/>
          <p:cNvPicPr preferRelativeResize="0"/>
          <p:nvPr/>
        </p:nvPicPr>
        <p:blipFill>
          <a:blip r:embed="rId3">
            <a:alphaModFix/>
          </a:blip>
          <a:stretch>
            <a:fillRect/>
          </a:stretch>
        </p:blipFill>
        <p:spPr>
          <a:xfrm>
            <a:off x="1520563" y="59475"/>
            <a:ext cx="6102875" cy="4512150"/>
          </a:xfrm>
          <a:prstGeom prst="rect">
            <a:avLst/>
          </a:prstGeom>
          <a:noFill/>
          <a:ln>
            <a:noFill/>
          </a:ln>
        </p:spPr>
      </p:pic>
      <p:sp>
        <p:nvSpPr>
          <p:cNvPr id="186" name="Shape 186"/>
          <p:cNvSpPr txBox="1"/>
          <p:nvPr/>
        </p:nvSpPr>
        <p:spPr>
          <a:xfrm>
            <a:off x="0" y="4856100"/>
            <a:ext cx="3000000" cy="287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https://ourworldindata.org/internet</a:t>
            </a:r>
            <a:endParaRPr sz="1100">
              <a:solidFill>
                <a:schemeClr val="dk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Shape 655"/>
          <p:cNvSpPr txBox="1"/>
          <p:nvPr>
            <p:ph idx="1" type="body"/>
          </p:nvPr>
        </p:nvSpPr>
        <p:spPr>
          <a:xfrm>
            <a:off x="311700" y="1100700"/>
            <a:ext cx="8520600" cy="29421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400">
                <a:solidFill>
                  <a:srgbClr val="D73A49"/>
                </a:solidFill>
                <a:highlight>
                  <a:srgbClr val="FFFFFF"/>
                </a:highlight>
                <a:latin typeface="Consolas"/>
                <a:ea typeface="Consolas"/>
                <a:cs typeface="Consolas"/>
                <a:sym typeface="Consolas"/>
              </a:rPr>
              <a:t>Feature</a:t>
            </a:r>
            <a:r>
              <a:rPr lang="en-GB" sz="1400">
                <a:solidFill>
                  <a:srgbClr val="24292E"/>
                </a:solidFill>
                <a:highlight>
                  <a:srgbClr val="FFFFFF"/>
                </a:highlight>
                <a:latin typeface="Consolas"/>
                <a:ea typeface="Consolas"/>
                <a:cs typeface="Consolas"/>
                <a:sym typeface="Consolas"/>
              </a:rPr>
              <a:t>:</a:t>
            </a:r>
            <a:r>
              <a:rPr lang="en-GB" sz="1400">
                <a:solidFill>
                  <a:srgbClr val="032F62"/>
                </a:solidFill>
                <a:highlight>
                  <a:srgbClr val="FFFFFF"/>
                </a:highlight>
                <a:latin typeface="Consolas"/>
                <a:ea typeface="Consolas"/>
                <a:cs typeface="Consolas"/>
                <a:sym typeface="Consolas"/>
              </a:rPr>
              <a:t> S3 buckets containing </a:t>
            </a:r>
            <a:r>
              <a:rPr lang="en-GB" sz="1400">
                <a:solidFill>
                  <a:srgbClr val="032F62"/>
                </a:solidFill>
                <a:highlight>
                  <a:srgbClr val="FFFFFF"/>
                </a:highlight>
                <a:latin typeface="Consolas"/>
                <a:ea typeface="Consolas"/>
                <a:cs typeface="Consolas"/>
                <a:sym typeface="Consolas"/>
              </a:rPr>
              <a:t>proprietary</a:t>
            </a:r>
            <a:r>
              <a:rPr lang="en-GB" sz="1400">
                <a:solidFill>
                  <a:srgbClr val="032F62"/>
                </a:solidFill>
                <a:highlight>
                  <a:srgbClr val="FFFFFF"/>
                </a:highlight>
                <a:latin typeface="Consolas"/>
                <a:ea typeface="Consolas"/>
                <a:cs typeface="Consolas"/>
                <a:sym typeface="Consolas"/>
              </a:rPr>
              <a:t> or sensitive information are public</a:t>
            </a:r>
            <a:endParaRPr sz="14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In order to get access to secret, sensitive or customer data</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As an attacker</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I </a:t>
            </a:r>
            <a:r>
              <a:rPr lang="en-GB" sz="1400">
                <a:solidFill>
                  <a:srgbClr val="24292E"/>
                </a:solidFill>
                <a:highlight>
                  <a:srgbClr val="FFFFFF"/>
                </a:highlight>
                <a:latin typeface="Consolas"/>
                <a:ea typeface="Consolas"/>
                <a:cs typeface="Consolas"/>
                <a:sym typeface="Consolas"/>
              </a:rPr>
              <a:t>want companies to accidentally make private S3 buckets public</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endParaRPr sz="1400">
              <a:solidFill>
                <a:srgbClr val="000000"/>
              </a:solidFill>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Scenario</a:t>
            </a:r>
            <a:r>
              <a:rPr lang="en-GB" sz="1400">
                <a:solidFill>
                  <a:srgbClr val="24292E"/>
                </a:solidFill>
                <a:highlight>
                  <a:srgbClr val="FFFFFF"/>
                </a:highlight>
                <a:latin typeface="Consolas"/>
                <a:ea typeface="Consolas"/>
                <a:cs typeface="Consolas"/>
                <a:sym typeface="Consolas"/>
              </a:rPr>
              <a:t>:</a:t>
            </a:r>
            <a:r>
              <a:rPr lang="en-GB" sz="1400">
                <a:solidFill>
                  <a:srgbClr val="032F62"/>
                </a:solidFill>
                <a:highlight>
                  <a:srgbClr val="FFFFFF"/>
                </a:highlight>
                <a:latin typeface="Consolas"/>
                <a:ea typeface="Consolas"/>
                <a:cs typeface="Consolas"/>
                <a:sym typeface="Consolas"/>
              </a:rPr>
              <a:t> Discovering public buckets using Bucket Finder</a:t>
            </a:r>
            <a:endParaRPr sz="14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Given </a:t>
            </a:r>
            <a:r>
              <a:rPr lang="en-GB" sz="1400">
                <a:solidFill>
                  <a:srgbClr val="24292E"/>
                </a:solidFill>
                <a:highlight>
                  <a:srgbClr val="FFFFFF"/>
                </a:highlight>
                <a:latin typeface="Consolas"/>
                <a:ea typeface="Consolas"/>
                <a:cs typeface="Consolas"/>
                <a:sym typeface="Consolas"/>
              </a:rPr>
              <a:t>an S3 bucket containing sensitive information</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And </a:t>
            </a:r>
            <a:r>
              <a:rPr lang="en-GB" sz="1400">
                <a:solidFill>
                  <a:srgbClr val="24292E"/>
                </a:solidFill>
                <a:highlight>
                  <a:srgbClr val="FFFFFF"/>
                </a:highlight>
                <a:latin typeface="Consolas"/>
                <a:ea typeface="Consolas"/>
                <a:cs typeface="Consolas"/>
                <a:sym typeface="Consolas"/>
              </a:rPr>
              <a:t>the bucket has a predictable global name</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And </a:t>
            </a:r>
            <a:r>
              <a:rPr lang="en-GB" sz="1400">
                <a:solidFill>
                  <a:srgbClr val="24292E"/>
                </a:solidFill>
                <a:highlight>
                  <a:srgbClr val="FFFFFF"/>
                </a:highlight>
                <a:latin typeface="Consolas"/>
                <a:ea typeface="Consolas"/>
                <a:cs typeface="Consolas"/>
                <a:sym typeface="Consolas"/>
              </a:rPr>
              <a:t>a wordlist of possible bucket names</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When </a:t>
            </a:r>
            <a:r>
              <a:rPr lang="en-GB" sz="1400">
                <a:solidFill>
                  <a:srgbClr val="24292E"/>
                </a:solidFill>
                <a:highlight>
                  <a:srgbClr val="FFFFFF"/>
                </a:highlight>
                <a:latin typeface="Consolas"/>
                <a:ea typeface="Consolas"/>
                <a:cs typeface="Consolas"/>
                <a:sym typeface="Consolas"/>
              </a:rPr>
              <a:t>Bucket Finder is executed using the wordlist</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Then </a:t>
            </a:r>
            <a:r>
              <a:rPr lang="en-GB" sz="1400">
                <a:solidFill>
                  <a:srgbClr val="24292E"/>
                </a:solidFill>
                <a:highlight>
                  <a:srgbClr val="FFFFFF"/>
                </a:highlight>
                <a:latin typeface="Consolas"/>
                <a:ea typeface="Consolas"/>
                <a:cs typeface="Consolas"/>
                <a:sym typeface="Consolas"/>
              </a:rPr>
              <a:t>the public bucket is found</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And </a:t>
            </a:r>
            <a:r>
              <a:rPr lang="en-GB" sz="1400">
                <a:solidFill>
                  <a:srgbClr val="24292E"/>
                </a:solidFill>
                <a:highlight>
                  <a:srgbClr val="FFFFFF"/>
                </a:highlight>
                <a:latin typeface="Consolas"/>
                <a:ea typeface="Consolas"/>
                <a:cs typeface="Consolas"/>
                <a:sym typeface="Consolas"/>
              </a:rPr>
              <a:t>the contents is available to download</a:t>
            </a:r>
            <a:endParaRPr sz="1400">
              <a:solidFill>
                <a:srgbClr val="24292E"/>
              </a:solidFill>
              <a:highlight>
                <a:srgbClr val="FFFFFF"/>
              </a:highlight>
              <a:latin typeface="Consolas"/>
              <a:ea typeface="Consolas"/>
              <a:cs typeface="Consolas"/>
              <a:sym typeface="Consolas"/>
            </a:endParaRPr>
          </a:p>
          <a:p>
            <a:pPr indent="0" lvl="0" marL="0">
              <a:spcBef>
                <a:spcPts val="0"/>
              </a:spcBef>
              <a:spcAft>
                <a:spcPts val="160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pic>
        <p:nvPicPr>
          <p:cNvPr id="660" name="Shape 660"/>
          <p:cNvPicPr preferRelativeResize="0"/>
          <p:nvPr/>
        </p:nvPicPr>
        <p:blipFill>
          <a:blip r:embed="rId3">
            <a:alphaModFix/>
          </a:blip>
          <a:stretch>
            <a:fillRect/>
          </a:stretch>
        </p:blipFill>
        <p:spPr>
          <a:xfrm>
            <a:off x="1796663" y="152400"/>
            <a:ext cx="5550681" cy="483870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Shape 665"/>
          <p:cNvSpPr txBox="1"/>
          <p:nvPr>
            <p:ph idx="1" type="body"/>
          </p:nvPr>
        </p:nvSpPr>
        <p:spPr>
          <a:xfrm>
            <a:off x="311700" y="1822650"/>
            <a:ext cx="8520600" cy="1498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In order to prevent accidental exposure of sensitive data via a public S3 bucket</a:t>
            </a:r>
            <a:br>
              <a:rPr lang="en-GB"/>
            </a:br>
            <a:r>
              <a:rPr lang="en-GB"/>
              <a:t>As an engineer</a:t>
            </a:r>
            <a:br>
              <a:rPr lang="en-GB"/>
            </a:br>
            <a:r>
              <a:rPr lang="en-GB"/>
              <a:t>I want to ensure private buckets cannot be made public</a:t>
            </a:r>
            <a:br>
              <a:rPr lang="en-GB"/>
            </a:br>
            <a:r>
              <a:rPr lang="en-GB"/>
              <a:t>And I want detective controls in place to find public buckets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Shape 670"/>
          <p:cNvSpPr txBox="1"/>
          <p:nvPr/>
        </p:nvSpPr>
        <p:spPr>
          <a:xfrm>
            <a:off x="107750" y="100575"/>
            <a:ext cx="8972400" cy="49782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Feature</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Unprotected access keys</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In order to gain additional access to resources in an account</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As an attacker</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I </a:t>
            </a:r>
            <a:r>
              <a:rPr lang="en-GB">
                <a:solidFill>
                  <a:srgbClr val="24292E"/>
                </a:solidFill>
                <a:highlight>
                  <a:srgbClr val="FFFFFF"/>
                </a:highlight>
                <a:latin typeface="Consolas"/>
                <a:ea typeface="Consolas"/>
                <a:cs typeface="Consolas"/>
                <a:sym typeface="Consolas"/>
              </a:rPr>
              <a:t>want to find unprotected API access keys</a:t>
            </a:r>
            <a:br>
              <a:rPr lang="en-GB">
                <a:solidFill>
                  <a:srgbClr val="24292E"/>
                </a:solidFill>
                <a:highlight>
                  <a:srgbClr val="FFFFFF"/>
                </a:highlight>
                <a:latin typeface="Consolas"/>
                <a:ea typeface="Consolas"/>
                <a:cs typeface="Consolas"/>
                <a:sym typeface="Consolas"/>
              </a:rPr>
            </a:b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Scenario Outline</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Finding exposed access keys</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Given </a:t>
            </a:r>
            <a:r>
              <a:rPr lang="en-GB">
                <a:solidFill>
                  <a:srgbClr val="24292E"/>
                </a:solidFill>
                <a:highlight>
                  <a:srgbClr val="FFFFFF"/>
                </a:highlight>
                <a:latin typeface="Consolas"/>
                <a:ea typeface="Consolas"/>
                <a:cs typeface="Consolas"/>
                <a:sym typeface="Consolas"/>
              </a:rPr>
              <a:t>a principal with existing API access keys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a &lt;storage-system&gt;</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When </a:t>
            </a:r>
            <a:r>
              <a:rPr lang="en-GB">
                <a:solidFill>
                  <a:srgbClr val="24292E"/>
                </a:solidFill>
                <a:highlight>
                  <a:srgbClr val="FFFFFF"/>
                </a:highlight>
                <a:latin typeface="Consolas"/>
                <a:ea typeface="Consolas"/>
                <a:cs typeface="Consolas"/>
                <a:sym typeface="Consolas"/>
              </a:rPr>
              <a:t>the user stores their access keys in the &lt;storage-system&gt;</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the attacker scans the &lt;storage-system&gt; for access keys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Then </a:t>
            </a:r>
            <a:r>
              <a:rPr lang="en-GB">
                <a:solidFill>
                  <a:srgbClr val="24292E"/>
                </a:solidFill>
                <a:highlight>
                  <a:srgbClr val="FFFFFF"/>
                </a:highlight>
                <a:latin typeface="Consolas"/>
                <a:ea typeface="Consolas"/>
                <a:cs typeface="Consolas"/>
                <a:sym typeface="Consolas"/>
              </a:rPr>
              <a:t>the attacker finds the access keys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the attacker can use the access keys to access resources in the target account</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Examples</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Non-exhaustive list of possible storage systems</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storage-system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S3 bucket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Git repository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Filesystem with weak protection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Wiki or documentation system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Email or other communication platform |</a:t>
            </a:r>
            <a:endParaRPr>
              <a:solidFill>
                <a:srgbClr val="D73A49"/>
              </a:solidFill>
              <a:highlight>
                <a:srgbClr val="FFFFFF"/>
              </a:highlight>
              <a:latin typeface="Consolas"/>
              <a:ea typeface="Consolas"/>
              <a:cs typeface="Consolas"/>
              <a:sym typeface="Consolas"/>
            </a:endParaRPr>
          </a:p>
          <a:p>
            <a:pPr indent="0" lvl="0" marL="0">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pic>
        <p:nvPicPr>
          <p:cNvPr id="675" name="Shape 675"/>
          <p:cNvPicPr preferRelativeResize="0"/>
          <p:nvPr/>
        </p:nvPicPr>
        <p:blipFill>
          <a:blip r:embed="rId3">
            <a:alphaModFix/>
          </a:blip>
          <a:stretch>
            <a:fillRect/>
          </a:stretch>
        </p:blipFill>
        <p:spPr>
          <a:xfrm>
            <a:off x="1796663" y="152400"/>
            <a:ext cx="5550681" cy="48387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Shape 680"/>
          <p:cNvSpPr txBox="1"/>
          <p:nvPr>
            <p:ph idx="1" type="body"/>
          </p:nvPr>
        </p:nvSpPr>
        <p:spPr>
          <a:xfrm>
            <a:off x="311700" y="1966200"/>
            <a:ext cx="8520600" cy="1211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solidFill>
                  <a:srgbClr val="24292E"/>
                </a:solidFill>
                <a:latin typeface="Consolas"/>
                <a:ea typeface="Consolas"/>
                <a:cs typeface="Consolas"/>
                <a:sym typeface="Consolas"/>
              </a:rPr>
              <a:t>In order to prevent exposure of privileged IAM access keys</a:t>
            </a:r>
            <a:br>
              <a:rPr lang="en-GB">
                <a:solidFill>
                  <a:srgbClr val="24292E"/>
                </a:solidFill>
                <a:latin typeface="Consolas"/>
                <a:ea typeface="Consolas"/>
                <a:cs typeface="Consolas"/>
                <a:sym typeface="Consolas"/>
              </a:rPr>
            </a:br>
            <a:r>
              <a:rPr lang="en-GB">
                <a:solidFill>
                  <a:srgbClr val="24292E"/>
                </a:solidFill>
                <a:latin typeface="Consolas"/>
                <a:ea typeface="Consolas"/>
                <a:cs typeface="Consolas"/>
                <a:sym typeface="Consolas"/>
              </a:rPr>
              <a:t>As an engineer</a:t>
            </a:r>
            <a:br>
              <a:rPr lang="en-GB">
                <a:solidFill>
                  <a:srgbClr val="24292E"/>
                </a:solidFill>
                <a:latin typeface="Consolas"/>
                <a:ea typeface="Consolas"/>
                <a:cs typeface="Consolas"/>
                <a:sym typeface="Consolas"/>
              </a:rPr>
            </a:br>
            <a:r>
              <a:rPr lang="en-GB">
                <a:solidFill>
                  <a:srgbClr val="24292E"/>
                </a:solidFill>
                <a:latin typeface="Consolas"/>
                <a:ea typeface="Consolas"/>
                <a:cs typeface="Consolas"/>
                <a:sym typeface="Consolas"/>
              </a:rPr>
              <a:t>I want to use instance profiles and locked down IAM policies</a:t>
            </a:r>
            <a:endParaRPr>
              <a:solidFill>
                <a:srgbClr val="24292E"/>
              </a:solidFill>
              <a:latin typeface="Consolas"/>
              <a:ea typeface="Consolas"/>
              <a:cs typeface="Consolas"/>
              <a:sym typeface="Consola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pic>
        <p:nvPicPr>
          <p:cNvPr id="685" name="Shape 685"/>
          <p:cNvPicPr preferRelativeResize="0"/>
          <p:nvPr/>
        </p:nvPicPr>
        <p:blipFill>
          <a:blip r:embed="rId3">
            <a:alphaModFix/>
          </a:blip>
          <a:stretch>
            <a:fillRect/>
          </a:stretch>
        </p:blipFill>
        <p:spPr>
          <a:xfrm>
            <a:off x="134700" y="244250"/>
            <a:ext cx="2127276" cy="2838349"/>
          </a:xfrm>
          <a:prstGeom prst="rect">
            <a:avLst/>
          </a:prstGeom>
          <a:noFill/>
          <a:ln>
            <a:noFill/>
          </a:ln>
        </p:spPr>
      </p:pic>
      <p:sp>
        <p:nvSpPr>
          <p:cNvPr id="686" name="Shape 686"/>
          <p:cNvSpPr/>
          <p:nvPr/>
        </p:nvSpPr>
        <p:spPr>
          <a:xfrm>
            <a:off x="2422050" y="244250"/>
            <a:ext cx="4299900" cy="1041600"/>
          </a:xfrm>
          <a:prstGeom prst="wedgeRoundRectCallout">
            <a:avLst>
              <a:gd fmla="val -58714" name="adj1"/>
              <a:gd fmla="val 2793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What about SQS? Also, this service could possibly be built using Lambda, should we threat model that too?</a:t>
            </a:r>
            <a:endParaRPr sz="1800"/>
          </a:p>
        </p:txBody>
      </p:sp>
      <p:sp>
        <p:nvSpPr>
          <p:cNvPr id="687" name="Shape 687"/>
          <p:cNvSpPr/>
          <p:nvPr/>
        </p:nvSpPr>
        <p:spPr>
          <a:xfrm>
            <a:off x="2405125" y="1533149"/>
            <a:ext cx="4299900" cy="2087400"/>
          </a:xfrm>
          <a:prstGeom prst="wedgeRoundRectCallout">
            <a:avLst>
              <a:gd fmla="val 60964" name="adj1"/>
              <a:gd fmla="val 3451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We’re running out of time for today. You could start scheduling regular threat modeling sessions, for example after every sprint planning. If you need me to join or facilitate, I’d be more than happy to.</a:t>
            </a:r>
            <a:endParaRPr sz="1800"/>
          </a:p>
        </p:txBody>
      </p:sp>
      <p:pic>
        <p:nvPicPr>
          <p:cNvPr id="688" name="Shape 688"/>
          <p:cNvPicPr preferRelativeResize="0"/>
          <p:nvPr/>
        </p:nvPicPr>
        <p:blipFill>
          <a:blip r:embed="rId4">
            <a:alphaModFix/>
          </a:blip>
          <a:stretch>
            <a:fillRect/>
          </a:stretch>
        </p:blipFill>
        <p:spPr>
          <a:xfrm>
            <a:off x="6810127" y="2040075"/>
            <a:ext cx="2127349" cy="283647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Shape 693"/>
          <p:cNvSpPr/>
          <p:nvPr/>
        </p:nvSpPr>
        <p:spPr>
          <a:xfrm>
            <a:off x="2422050" y="244250"/>
            <a:ext cx="4299900" cy="1041600"/>
          </a:xfrm>
          <a:prstGeom prst="wedgeRoundRectCallout">
            <a:avLst>
              <a:gd fmla="val -58714" name="adj1"/>
              <a:gd fmla="val 2793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Thanks for offering to help. I’ll speak to Rajesh who is our product owner about scheduling time to threat model.</a:t>
            </a:r>
            <a:endParaRPr sz="1800"/>
          </a:p>
        </p:txBody>
      </p:sp>
      <p:sp>
        <p:nvSpPr>
          <p:cNvPr id="694" name="Shape 694"/>
          <p:cNvSpPr/>
          <p:nvPr/>
        </p:nvSpPr>
        <p:spPr>
          <a:xfrm>
            <a:off x="2405125" y="1609350"/>
            <a:ext cx="4299900" cy="1659300"/>
          </a:xfrm>
          <a:prstGeom prst="wedgeRoundRectCallout">
            <a:avLst>
              <a:gd fmla="val 60964" name="adj1"/>
              <a:gd fmla="val 3451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That would be fantastic. Your product owner should be involved in every aspect of threat modeling as ultimately own the risks and are key to prioritising any mitigation efforts.</a:t>
            </a:r>
            <a:endParaRPr sz="1800"/>
          </a:p>
        </p:txBody>
      </p:sp>
      <p:pic>
        <p:nvPicPr>
          <p:cNvPr id="695" name="Shape 695"/>
          <p:cNvPicPr preferRelativeResize="0"/>
          <p:nvPr/>
        </p:nvPicPr>
        <p:blipFill>
          <a:blip r:embed="rId3">
            <a:alphaModFix/>
          </a:blip>
          <a:stretch>
            <a:fillRect/>
          </a:stretch>
        </p:blipFill>
        <p:spPr>
          <a:xfrm>
            <a:off x="6810127" y="2040075"/>
            <a:ext cx="2127349" cy="2836476"/>
          </a:xfrm>
          <a:prstGeom prst="rect">
            <a:avLst/>
          </a:prstGeom>
          <a:noFill/>
          <a:ln>
            <a:noFill/>
          </a:ln>
        </p:spPr>
      </p:pic>
      <p:pic>
        <p:nvPicPr>
          <p:cNvPr id="696" name="Shape 696"/>
          <p:cNvPicPr preferRelativeResize="0"/>
          <p:nvPr/>
        </p:nvPicPr>
        <p:blipFill>
          <a:blip r:embed="rId4">
            <a:alphaModFix/>
          </a:blip>
          <a:stretch>
            <a:fillRect/>
          </a:stretch>
        </p:blipFill>
        <p:spPr>
          <a:xfrm>
            <a:off x="145225" y="244254"/>
            <a:ext cx="1977024" cy="26360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Shape 701"/>
          <p:cNvSpPr/>
          <p:nvPr/>
        </p:nvSpPr>
        <p:spPr>
          <a:xfrm>
            <a:off x="2422050" y="244250"/>
            <a:ext cx="4299900" cy="1041600"/>
          </a:xfrm>
          <a:prstGeom prst="wedgeRoundRectCallout">
            <a:avLst>
              <a:gd fmla="val -58714" name="adj1"/>
              <a:gd fmla="val 2793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If we found interesting threats for SQS and Lambda, could we contribute them back to the project?</a:t>
            </a:r>
            <a:endParaRPr sz="1800"/>
          </a:p>
        </p:txBody>
      </p:sp>
      <p:sp>
        <p:nvSpPr>
          <p:cNvPr id="702" name="Shape 702"/>
          <p:cNvSpPr/>
          <p:nvPr/>
        </p:nvSpPr>
        <p:spPr>
          <a:xfrm>
            <a:off x="2405125" y="1609352"/>
            <a:ext cx="4299900" cy="1475400"/>
          </a:xfrm>
          <a:prstGeom prst="wedgeRoundRectCallout">
            <a:avLst>
              <a:gd fmla="val 60964" name="adj1"/>
              <a:gd fmla="val 3451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Yes! It’s a community-driven project. The more contributions it gets, the more value it can provide to everyone.</a:t>
            </a:r>
            <a:endParaRPr sz="1800"/>
          </a:p>
        </p:txBody>
      </p:sp>
      <p:sp>
        <p:nvSpPr>
          <p:cNvPr id="703" name="Shape 703"/>
          <p:cNvSpPr/>
          <p:nvPr/>
        </p:nvSpPr>
        <p:spPr>
          <a:xfrm>
            <a:off x="2405125" y="3474100"/>
            <a:ext cx="4299900" cy="1475400"/>
          </a:xfrm>
          <a:prstGeom prst="wedgeRoundRectCallout">
            <a:avLst>
              <a:gd fmla="val -62331" name="adj1"/>
              <a:gd fmla="val -5321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Great! I’m looking forward to our next threat modeling session. It has been great working so closely with the security team. Thank you!</a:t>
            </a:r>
            <a:endParaRPr sz="1800"/>
          </a:p>
        </p:txBody>
      </p:sp>
      <p:pic>
        <p:nvPicPr>
          <p:cNvPr id="704" name="Shape 704"/>
          <p:cNvPicPr preferRelativeResize="0"/>
          <p:nvPr/>
        </p:nvPicPr>
        <p:blipFill>
          <a:blip r:embed="rId3">
            <a:alphaModFix/>
          </a:blip>
          <a:stretch>
            <a:fillRect/>
          </a:stretch>
        </p:blipFill>
        <p:spPr>
          <a:xfrm>
            <a:off x="6810127" y="2040075"/>
            <a:ext cx="2127349" cy="2836476"/>
          </a:xfrm>
          <a:prstGeom prst="rect">
            <a:avLst/>
          </a:prstGeom>
          <a:noFill/>
          <a:ln>
            <a:noFill/>
          </a:ln>
        </p:spPr>
      </p:pic>
      <p:pic>
        <p:nvPicPr>
          <p:cNvPr id="705" name="Shape 705"/>
          <p:cNvPicPr preferRelativeResize="0"/>
          <p:nvPr/>
        </p:nvPicPr>
        <p:blipFill>
          <a:blip r:embed="rId4">
            <a:alphaModFix/>
          </a:blip>
          <a:stretch>
            <a:fillRect/>
          </a:stretch>
        </p:blipFill>
        <p:spPr>
          <a:xfrm>
            <a:off x="145225" y="244254"/>
            <a:ext cx="1977024" cy="26360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Shape 7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Challenges</a:t>
            </a:r>
            <a:endParaRPr>
              <a:latin typeface="Roboto"/>
              <a:ea typeface="Roboto"/>
              <a:cs typeface="Roboto"/>
              <a:sym typeface="Roboto"/>
            </a:endParaRPr>
          </a:p>
        </p:txBody>
      </p:sp>
      <p:sp>
        <p:nvSpPr>
          <p:cNvPr id="711" name="Shape 7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rgbClr val="000000"/>
              </a:buClr>
              <a:buSzPts val="2400"/>
              <a:buFont typeface="Roboto"/>
              <a:buChar char="●"/>
            </a:pPr>
            <a:r>
              <a:rPr lang="en-GB" sz="2400">
                <a:solidFill>
                  <a:srgbClr val="000000"/>
                </a:solidFill>
                <a:latin typeface="Roboto"/>
                <a:ea typeface="Roboto"/>
                <a:cs typeface="Roboto"/>
                <a:sym typeface="Roboto"/>
              </a:rPr>
              <a:t>Early days, project needs to grow</a:t>
            </a:r>
            <a:endParaRPr sz="2400">
              <a:solidFill>
                <a:srgbClr val="000000"/>
              </a:solidFill>
              <a:latin typeface="Roboto"/>
              <a:ea typeface="Roboto"/>
              <a:cs typeface="Roboto"/>
              <a:sym typeface="Roboto"/>
            </a:endParaRPr>
          </a:p>
          <a:p>
            <a:pPr indent="-381000" lvl="0" marL="457200" rtl="0">
              <a:spcBef>
                <a:spcPts val="0"/>
              </a:spcBef>
              <a:spcAft>
                <a:spcPts val="0"/>
              </a:spcAft>
              <a:buClr>
                <a:srgbClr val="000000"/>
              </a:buClr>
              <a:buSzPts val="2400"/>
              <a:buFont typeface="Roboto"/>
              <a:buChar char="●"/>
            </a:pPr>
            <a:r>
              <a:rPr lang="en-GB" sz="2400">
                <a:solidFill>
                  <a:srgbClr val="000000"/>
                </a:solidFill>
                <a:latin typeface="Roboto"/>
                <a:ea typeface="Roboto"/>
                <a:cs typeface="Roboto"/>
                <a:sym typeface="Roboto"/>
              </a:rPr>
              <a:t>Needs people - researching and creating content takes time</a:t>
            </a:r>
            <a:endParaRPr sz="2400">
              <a:solidFill>
                <a:srgbClr val="000000"/>
              </a:solidFill>
              <a:latin typeface="Roboto"/>
              <a:ea typeface="Roboto"/>
              <a:cs typeface="Roboto"/>
              <a:sym typeface="Roboto"/>
            </a:endParaRPr>
          </a:p>
          <a:p>
            <a:pPr indent="-381000" lvl="0" marL="457200" rtl="0">
              <a:spcBef>
                <a:spcPts val="0"/>
              </a:spcBef>
              <a:spcAft>
                <a:spcPts val="0"/>
              </a:spcAft>
              <a:buClr>
                <a:srgbClr val="000000"/>
              </a:buClr>
              <a:buSzPts val="2400"/>
              <a:buFont typeface="Roboto"/>
              <a:buChar char="●"/>
            </a:pPr>
            <a:r>
              <a:rPr lang="en-GB" sz="2400">
                <a:solidFill>
                  <a:srgbClr val="000000"/>
                </a:solidFill>
                <a:latin typeface="Roboto"/>
                <a:ea typeface="Roboto"/>
                <a:cs typeface="Roboto"/>
                <a:sym typeface="Roboto"/>
              </a:rPr>
              <a:t>Can’t provide control implementations that work for everyone - reference code perhaps?</a:t>
            </a:r>
            <a:endParaRPr sz="2400">
              <a:solidFill>
                <a:srgbClr val="000000"/>
              </a:solidFill>
              <a:latin typeface="Roboto"/>
              <a:ea typeface="Roboto"/>
              <a:cs typeface="Roboto"/>
              <a:sym typeface="Roboto"/>
            </a:endParaRPr>
          </a:p>
          <a:p>
            <a:pPr indent="-381000" lvl="0" marL="457200">
              <a:spcBef>
                <a:spcPts val="0"/>
              </a:spcBef>
              <a:spcAft>
                <a:spcPts val="0"/>
              </a:spcAft>
              <a:buClr>
                <a:srgbClr val="000000"/>
              </a:buClr>
              <a:buSzPts val="2400"/>
              <a:buFont typeface="Roboto"/>
              <a:buChar char="●"/>
            </a:pPr>
            <a:r>
              <a:rPr lang="en-GB" sz="2400">
                <a:solidFill>
                  <a:srgbClr val="000000"/>
                </a:solidFill>
                <a:latin typeface="Roboto"/>
                <a:ea typeface="Roboto"/>
                <a:cs typeface="Roboto"/>
                <a:sym typeface="Roboto"/>
              </a:rPr>
              <a:t>You might know of good cloud threats at your org but can’t share because of exposure concerns</a:t>
            </a:r>
            <a:endParaRPr sz="2400">
              <a:solidFill>
                <a:srgbClr val="000000"/>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Shape 191"/>
          <p:cNvPicPr preferRelativeResize="0"/>
          <p:nvPr/>
        </p:nvPicPr>
        <p:blipFill>
          <a:blip r:embed="rId3">
            <a:alphaModFix/>
          </a:blip>
          <a:stretch>
            <a:fillRect/>
          </a:stretch>
        </p:blipFill>
        <p:spPr>
          <a:xfrm>
            <a:off x="1461728" y="85375"/>
            <a:ext cx="6220551" cy="4629124"/>
          </a:xfrm>
          <a:prstGeom prst="rect">
            <a:avLst/>
          </a:prstGeom>
          <a:noFill/>
          <a:ln>
            <a:noFill/>
          </a:ln>
        </p:spPr>
      </p:pic>
      <p:sp>
        <p:nvSpPr>
          <p:cNvPr id="192" name="Shape 192"/>
          <p:cNvSpPr txBox="1"/>
          <p:nvPr/>
        </p:nvSpPr>
        <p:spPr>
          <a:xfrm>
            <a:off x="0" y="4877700"/>
            <a:ext cx="9065700" cy="265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https://www.businessinsider.com.au/the-internet-of-everything-2014-slide-deck-sai-2014-2#-1</a:t>
            </a:r>
            <a:endParaRPr sz="1100">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Shape 7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In summary</a:t>
            </a:r>
            <a:endParaRPr>
              <a:latin typeface="Roboto"/>
              <a:ea typeface="Roboto"/>
              <a:cs typeface="Roboto"/>
              <a:sym typeface="Roboto"/>
            </a:endParaRPr>
          </a:p>
        </p:txBody>
      </p:sp>
      <p:sp>
        <p:nvSpPr>
          <p:cNvPr id="717" name="Shape 7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rgbClr val="000000"/>
              </a:buClr>
              <a:buSzPts val="2400"/>
              <a:buFont typeface="Roboto"/>
              <a:buChar char="●"/>
            </a:pPr>
            <a:r>
              <a:rPr lang="en-GB" sz="2400">
                <a:solidFill>
                  <a:srgbClr val="000000"/>
                </a:solidFill>
                <a:latin typeface="Roboto"/>
                <a:ea typeface="Roboto"/>
                <a:cs typeface="Roboto"/>
                <a:sym typeface="Roboto"/>
              </a:rPr>
              <a:t>Threat modeling is awesome</a:t>
            </a:r>
            <a:endParaRPr sz="2400">
              <a:solidFill>
                <a:srgbClr val="000000"/>
              </a:solidFill>
              <a:latin typeface="Roboto"/>
              <a:ea typeface="Roboto"/>
              <a:cs typeface="Roboto"/>
              <a:sym typeface="Roboto"/>
            </a:endParaRPr>
          </a:p>
          <a:p>
            <a:pPr indent="-381000" lvl="0" marL="457200" rtl="0">
              <a:spcBef>
                <a:spcPts val="0"/>
              </a:spcBef>
              <a:spcAft>
                <a:spcPts val="0"/>
              </a:spcAft>
              <a:buClr>
                <a:srgbClr val="000000"/>
              </a:buClr>
              <a:buSzPts val="2400"/>
              <a:buFont typeface="Roboto"/>
              <a:buChar char="●"/>
            </a:pPr>
            <a:r>
              <a:rPr lang="en-GB" sz="2400">
                <a:solidFill>
                  <a:srgbClr val="000000"/>
                </a:solidFill>
                <a:latin typeface="Roboto"/>
                <a:ea typeface="Roboto"/>
                <a:cs typeface="Roboto"/>
                <a:sym typeface="Roboto"/>
              </a:rPr>
              <a:t>Threat modeling is easy</a:t>
            </a:r>
            <a:endParaRPr sz="2400">
              <a:solidFill>
                <a:srgbClr val="000000"/>
              </a:solidFill>
              <a:latin typeface="Roboto"/>
              <a:ea typeface="Roboto"/>
              <a:cs typeface="Roboto"/>
              <a:sym typeface="Roboto"/>
            </a:endParaRPr>
          </a:p>
          <a:p>
            <a:pPr indent="-381000" lvl="0" marL="457200" rtl="0">
              <a:spcBef>
                <a:spcPts val="0"/>
              </a:spcBef>
              <a:spcAft>
                <a:spcPts val="0"/>
              </a:spcAft>
              <a:buClr>
                <a:srgbClr val="000000"/>
              </a:buClr>
              <a:buSzPts val="2400"/>
              <a:buFont typeface="Roboto"/>
              <a:buChar char="●"/>
            </a:pPr>
            <a:r>
              <a:rPr lang="en-GB" sz="2400">
                <a:solidFill>
                  <a:srgbClr val="000000"/>
                </a:solidFill>
                <a:latin typeface="Roboto"/>
                <a:ea typeface="Roboto"/>
                <a:cs typeface="Roboto"/>
                <a:sym typeface="Roboto"/>
              </a:rPr>
              <a:t>You should be threat modeling</a:t>
            </a:r>
            <a:endParaRPr sz="2400">
              <a:solidFill>
                <a:srgbClr val="000000"/>
              </a:solidFill>
              <a:latin typeface="Roboto"/>
              <a:ea typeface="Roboto"/>
              <a:cs typeface="Roboto"/>
              <a:sym typeface="Roboto"/>
            </a:endParaRPr>
          </a:p>
          <a:p>
            <a:pPr indent="-381000" lvl="0" marL="457200" rtl="0">
              <a:spcBef>
                <a:spcPts val="0"/>
              </a:spcBef>
              <a:spcAft>
                <a:spcPts val="0"/>
              </a:spcAft>
              <a:buClr>
                <a:srgbClr val="000000"/>
              </a:buClr>
              <a:buSzPts val="2400"/>
              <a:buFont typeface="Roboto"/>
              <a:buChar char="●"/>
            </a:pPr>
            <a:r>
              <a:rPr lang="en-GB" sz="2400">
                <a:solidFill>
                  <a:srgbClr val="000000"/>
                </a:solidFill>
                <a:latin typeface="Roboto"/>
                <a:ea typeface="Roboto"/>
                <a:cs typeface="Roboto"/>
                <a:sym typeface="Roboto"/>
              </a:rPr>
              <a:t>Cloud is awesome</a:t>
            </a:r>
            <a:endParaRPr sz="2400">
              <a:solidFill>
                <a:srgbClr val="000000"/>
              </a:solidFill>
              <a:latin typeface="Roboto"/>
              <a:ea typeface="Roboto"/>
              <a:cs typeface="Roboto"/>
              <a:sym typeface="Roboto"/>
            </a:endParaRPr>
          </a:p>
          <a:p>
            <a:pPr indent="-381000" lvl="0" marL="457200" rtl="0">
              <a:spcBef>
                <a:spcPts val="0"/>
              </a:spcBef>
              <a:spcAft>
                <a:spcPts val="0"/>
              </a:spcAft>
              <a:buClr>
                <a:srgbClr val="000000"/>
              </a:buClr>
              <a:buSzPts val="2400"/>
              <a:buFont typeface="Roboto"/>
              <a:buChar char="●"/>
            </a:pPr>
            <a:r>
              <a:rPr lang="en-GB" sz="2400">
                <a:solidFill>
                  <a:srgbClr val="000000"/>
                </a:solidFill>
                <a:latin typeface="Roboto"/>
                <a:ea typeface="Roboto"/>
                <a:cs typeface="Roboto"/>
                <a:sym typeface="Roboto"/>
              </a:rPr>
              <a:t>You should be using the OWASP Cloud Security project :)</a:t>
            </a:r>
            <a:endParaRPr sz="2400">
              <a:solidFill>
                <a:srgbClr val="000000"/>
              </a:solidFill>
              <a:latin typeface="Roboto"/>
              <a:ea typeface="Roboto"/>
              <a:cs typeface="Roboto"/>
              <a:sym typeface="Roboto"/>
            </a:endParaRPr>
          </a:p>
          <a:p>
            <a:pPr indent="-381000" lvl="0" marL="457200">
              <a:spcBef>
                <a:spcPts val="0"/>
              </a:spcBef>
              <a:spcAft>
                <a:spcPts val="0"/>
              </a:spcAft>
              <a:buClr>
                <a:srgbClr val="000000"/>
              </a:buClr>
              <a:buSzPts val="2400"/>
              <a:buFont typeface="Roboto"/>
              <a:buChar char="●"/>
            </a:pPr>
            <a:r>
              <a:rPr lang="en-GB" sz="2400">
                <a:solidFill>
                  <a:srgbClr val="000000"/>
                </a:solidFill>
                <a:latin typeface="Roboto"/>
                <a:ea typeface="Roboto"/>
                <a:cs typeface="Roboto"/>
                <a:sym typeface="Roboto"/>
              </a:rPr>
              <a:t>You should contribute to the OWASP Cloud Security project :p</a:t>
            </a:r>
            <a:endParaRPr sz="2400">
              <a:solidFill>
                <a:srgbClr val="000000"/>
              </a:solidFill>
              <a:latin typeface="Roboto"/>
              <a:ea typeface="Roboto"/>
              <a:cs typeface="Roboto"/>
              <a:sym typeface="Robo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21" name="Shape 721"/>
        <p:cNvGrpSpPr/>
        <p:nvPr/>
      </p:nvGrpSpPr>
      <p:grpSpPr>
        <a:xfrm>
          <a:off x="0" y="0"/>
          <a:ext cx="0" cy="0"/>
          <a:chOff x="0" y="0"/>
          <a:chExt cx="0" cy="0"/>
        </a:xfrm>
      </p:grpSpPr>
      <p:pic>
        <p:nvPicPr>
          <p:cNvPr descr="owasp-cloud-security-combined.svg.png" id="722" name="Shape 722"/>
          <p:cNvPicPr preferRelativeResize="0"/>
          <p:nvPr/>
        </p:nvPicPr>
        <p:blipFill>
          <a:blip r:embed="rId3">
            <a:alphaModFix/>
          </a:blip>
          <a:stretch>
            <a:fillRect/>
          </a:stretch>
        </p:blipFill>
        <p:spPr>
          <a:xfrm>
            <a:off x="2503053" y="1580537"/>
            <a:ext cx="4137898" cy="1982436"/>
          </a:xfrm>
          <a:prstGeom prst="rect">
            <a:avLst/>
          </a:prstGeom>
          <a:noFill/>
          <a:ln>
            <a:noFill/>
          </a:ln>
        </p:spPr>
      </p:pic>
      <p:sp>
        <p:nvSpPr>
          <p:cNvPr id="723" name="Shape 723"/>
          <p:cNvSpPr txBox="1"/>
          <p:nvPr/>
        </p:nvSpPr>
        <p:spPr>
          <a:xfrm>
            <a:off x="0" y="0"/>
            <a:ext cx="9144000" cy="1041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sz="4800">
                <a:solidFill>
                  <a:srgbClr val="FFFFFF"/>
                </a:solidFill>
                <a:latin typeface="Roboto"/>
                <a:ea typeface="Roboto"/>
                <a:cs typeface="Roboto"/>
                <a:sym typeface="Roboto"/>
              </a:rPr>
              <a:t>Thank you!</a:t>
            </a:r>
            <a:endParaRPr sz="4800">
              <a:solidFill>
                <a:srgbClr val="FFFFFF"/>
              </a:solidFill>
              <a:latin typeface="Roboto"/>
              <a:ea typeface="Roboto"/>
              <a:cs typeface="Roboto"/>
              <a:sym typeface="Roboto"/>
            </a:endParaRPr>
          </a:p>
        </p:txBody>
      </p:sp>
      <p:sp>
        <p:nvSpPr>
          <p:cNvPr id="724" name="Shape 724"/>
          <p:cNvSpPr txBox="1"/>
          <p:nvPr/>
        </p:nvSpPr>
        <p:spPr>
          <a:xfrm>
            <a:off x="1601550" y="3846350"/>
            <a:ext cx="5940900" cy="104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4800">
                <a:solidFill>
                  <a:srgbClr val="FFFFFF"/>
                </a:solidFill>
              </a:rPr>
              <a:t>@owasp_cloudsec</a:t>
            </a:r>
            <a:endParaRPr sz="48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